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9" r:id="rId3"/>
    <p:sldId id="258" r:id="rId4"/>
    <p:sldId id="260" r:id="rId5"/>
    <p:sldId id="262" r:id="rId6"/>
    <p:sldId id="264" r:id="rId7"/>
    <p:sldId id="265" r:id="rId8"/>
    <p:sldId id="261" r:id="rId9"/>
    <p:sldId id="266" r:id="rId10"/>
    <p:sldId id="276" r:id="rId11"/>
    <p:sldId id="267" r:id="rId12"/>
    <p:sldId id="268" r:id="rId13"/>
    <p:sldId id="270" r:id="rId14"/>
    <p:sldId id="271" r:id="rId15"/>
    <p:sldId id="280" r:id="rId16"/>
    <p:sldId id="272" r:id="rId17"/>
    <p:sldId id="273" r:id="rId18"/>
    <p:sldId id="279" r:id="rId19"/>
    <p:sldId id="278" r:id="rId20"/>
    <p:sldId id="274" r:id="rId21"/>
    <p:sldId id="277" r:id="rId22"/>
    <p:sldId id="281" r:id="rId23"/>
    <p:sldId id="283" r:id="rId24"/>
    <p:sldId id="282" r:id="rId2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5"/>
    <a:srgbClr val="FFD5FF"/>
    <a:srgbClr val="FFBDFF"/>
    <a:srgbClr val="B9E1DF"/>
    <a:srgbClr val="660066"/>
    <a:srgbClr val="BCBCDE"/>
    <a:srgbClr val="666633"/>
    <a:srgbClr val="E7F5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4660"/>
  </p:normalViewPr>
  <p:slideViewPr>
    <p:cSldViewPr>
      <p:cViewPr>
        <p:scale>
          <a:sx n="66" d="100"/>
          <a:sy n="66" d="100"/>
        </p:scale>
        <p:origin x="-2298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B7E597-9207-4C37-A4F4-D38B279F242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716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83D34B-72AB-4892-9A40-6056D6BBD26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FB4381-70EE-445F-93E2-F2431DF9E3A4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3380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380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0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0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0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0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0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0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1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1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1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1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1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1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1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1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1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1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2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2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2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2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2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2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2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2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2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2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3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3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83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EDD51-5C19-4779-A04F-5785469F884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6385F-24A0-4FD2-88F8-20CAD655210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E8FA22C-A7E9-41EB-A9F6-9094F8D6336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E0F2D1D-6F75-4164-A629-ACC7F1EBDC2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103E4-BB9C-47EA-BA8E-26DD40E472D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1868E-C462-449B-A61F-2048C302DF4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7EA5C-72A3-4A00-B9B2-EFE0F899EAF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21FB1-A858-405C-9491-DF02C24B29B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B71CB-DB68-4B08-BA8E-946BF5E13A8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41A8B-29EC-4DFC-A93E-853F5A25BA3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2DC7F-B685-476E-A02F-A1CBA660B36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E560-59AB-4D54-9204-4FA29AC5B64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/>
            </a:lvl1pPr>
          </a:lstStyle>
          <a:p>
            <a:endParaRPr lang="en-US" altLang="zh-TW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/>
            </a:lvl1pPr>
          </a:lstStyle>
          <a:p>
            <a:endParaRPr lang="en-US" altLang="zh-TW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/>
            </a:lvl1pPr>
          </a:lstStyle>
          <a:p>
            <a:fld id="{8D41D97E-5043-4F2C-B6E6-C12B24E79D94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3277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277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7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7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8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8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8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8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8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8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8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8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8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8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9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9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9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9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9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9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9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9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9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9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6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3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9924778-014B-404C-8E55-CD81CDA22AA6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1196975"/>
            <a:ext cx="6781800" cy="1403350"/>
          </a:xfrm>
        </p:spPr>
        <p:txBody>
          <a:bodyPr/>
          <a:lstStyle/>
          <a:p>
            <a:pPr algn="ctr"/>
            <a:r>
              <a:rPr lang="en-US" altLang="zh-TW"/>
              <a:t>○○</a:t>
            </a:r>
            <a:r>
              <a:rPr lang="zh-TW" altLang="en-US"/>
              <a:t>大學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dirty="0"/>
              <a:t>校務與財務資訊公開專區</a:t>
            </a:r>
          </a:p>
          <a:p>
            <a:pPr algn="ctr">
              <a:lnSpc>
                <a:spcPct val="90000"/>
              </a:lnSpc>
            </a:pPr>
            <a:endParaRPr lang="zh-TW" altLang="en-US" sz="1400" dirty="0"/>
          </a:p>
          <a:p>
            <a:pPr algn="l">
              <a:lnSpc>
                <a:spcPct val="90000"/>
              </a:lnSpc>
            </a:pPr>
            <a:endParaRPr lang="zh-TW" altLang="en-US" sz="1600" dirty="0"/>
          </a:p>
          <a:p>
            <a:pPr algn="l">
              <a:lnSpc>
                <a:spcPct val="90000"/>
              </a:lnSpc>
            </a:pPr>
            <a:endParaRPr lang="zh-TW" altLang="en-US" sz="1600" dirty="0"/>
          </a:p>
          <a:p>
            <a:pPr algn="l"/>
            <a:r>
              <a:rPr lang="zh-TW" altLang="en-US" sz="2000" dirty="0"/>
              <a:t>說明：本簡報內容主要針對「大專校院財務資訊公開內容架構表」</a:t>
            </a:r>
            <a:r>
              <a:rPr lang="en-US" altLang="zh-TW" sz="2000" dirty="0"/>
              <a:t>(</a:t>
            </a:r>
            <a:r>
              <a:rPr lang="zh-TW" altLang="en-US" sz="2000" dirty="0"/>
              <a:t>修正草案</a:t>
            </a:r>
            <a:r>
              <a:rPr lang="en-US" altLang="zh-TW" sz="2000" dirty="0"/>
              <a:t>)</a:t>
            </a:r>
            <a:r>
              <a:rPr lang="zh-TW" altLang="en-US" sz="2000" dirty="0"/>
              <a:t>中新增指標提供參考範例，部分原架構表所保留之指標，則不再贅述</a:t>
            </a:r>
            <a:endParaRPr kumimoji="0" lang="zh-TW" alt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5E73-6491-4769-A9DF-25B159848AF1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>
                <a:solidFill>
                  <a:srgbClr val="A50021"/>
                </a:solidFill>
              </a:rPr>
              <a:t>生師比與變動趨勢圖</a:t>
            </a:r>
          </a:p>
        </p:txBody>
      </p:sp>
      <p:sp>
        <p:nvSpPr>
          <p:cNvPr id="67616" name="Rectangle 32"/>
          <p:cNvSpPr>
            <a:spLocks noChangeArrowheads="1"/>
          </p:cNvSpPr>
          <p:nvPr/>
        </p:nvSpPr>
        <p:spPr bwMode="auto">
          <a:xfrm>
            <a:off x="611188" y="1916113"/>
            <a:ext cx="3024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 altLang="zh-TW">
                <a:latin typeface="Times New Roman" pitchFamily="18" charset="0"/>
                <a:ea typeface="標楷體" pitchFamily="65" charset="-120"/>
              </a:rPr>
              <a:t>2.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生師比近年變動趨勢圖</a:t>
            </a:r>
          </a:p>
        </p:txBody>
      </p:sp>
      <p:pic>
        <p:nvPicPr>
          <p:cNvPr id="67617" name="Picture 33" descr="1-3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2420938"/>
            <a:ext cx="5472112" cy="3578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24E4-F32A-4477-A29E-94714F2963AC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>
                <a:solidFill>
                  <a:srgbClr val="A50021"/>
                </a:solidFill>
              </a:rPr>
              <a:t>學校特色說明</a:t>
            </a:r>
            <a:r>
              <a:rPr lang="zh-TW" altLang="en-US" sz="2800">
                <a:solidFill>
                  <a:srgbClr val="666633"/>
                </a:solidFill>
              </a:rPr>
              <a:t>（參考淡江大學資料）</a:t>
            </a:r>
          </a:p>
        </p:txBody>
      </p:sp>
      <p:grpSp>
        <p:nvGrpSpPr>
          <p:cNvPr id="56368" name="Group 48"/>
          <p:cNvGrpSpPr>
            <a:grpSpLocks/>
          </p:cNvGrpSpPr>
          <p:nvPr/>
        </p:nvGrpSpPr>
        <p:grpSpPr bwMode="auto">
          <a:xfrm>
            <a:off x="3132138" y="2276475"/>
            <a:ext cx="3352800" cy="3429000"/>
            <a:chOff x="2064" y="1614"/>
            <a:chExt cx="1686" cy="1735"/>
          </a:xfrm>
        </p:grpSpPr>
        <p:sp>
          <p:nvSpPr>
            <p:cNvPr id="56369" name="Oval 49"/>
            <p:cNvSpPr>
              <a:spLocks noChangeArrowheads="1"/>
            </p:cNvSpPr>
            <p:nvPr/>
          </p:nvSpPr>
          <p:spPr bwMode="gray">
            <a:xfrm>
              <a:off x="2068" y="1614"/>
              <a:ext cx="1676" cy="168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0"/>
                    <a:invGamma/>
                    <a:alpha val="27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gamma/>
                    <a:shade val="0"/>
                    <a:invGamma/>
                    <a:alpha val="2700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pic>
          <p:nvPicPr>
            <p:cNvPr id="56370" name="Picture 50" descr="a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2064" y="1614"/>
              <a:ext cx="1683" cy="1694"/>
            </a:xfrm>
            <a:prstGeom prst="rect">
              <a:avLst/>
            </a:prstGeom>
            <a:noFill/>
          </p:spPr>
        </p:pic>
        <p:sp>
          <p:nvSpPr>
            <p:cNvPr id="56371" name="Arc 51"/>
            <p:cNvSpPr>
              <a:spLocks/>
            </p:cNvSpPr>
            <p:nvPr/>
          </p:nvSpPr>
          <p:spPr bwMode="black">
            <a:xfrm>
              <a:off x="2912" y="1616"/>
              <a:ext cx="837" cy="84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97"/>
                <a:gd name="T1" fmla="*/ 0 h 21600"/>
                <a:gd name="T2" fmla="*/ 21597 w 21597"/>
                <a:gd name="T3" fmla="*/ 21246 h 21600"/>
                <a:gd name="T4" fmla="*/ 0 w 215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7" h="21600" fill="none" extrusionOk="0">
                  <a:moveTo>
                    <a:pt x="-1" y="0"/>
                  </a:moveTo>
                  <a:cubicBezTo>
                    <a:pt x="11791" y="0"/>
                    <a:pt x="21403" y="9456"/>
                    <a:pt x="21597" y="21245"/>
                  </a:cubicBezTo>
                </a:path>
                <a:path w="21597" h="21600" stroke="0" extrusionOk="0">
                  <a:moveTo>
                    <a:pt x="-1" y="0"/>
                  </a:moveTo>
                  <a:cubicBezTo>
                    <a:pt x="11791" y="0"/>
                    <a:pt x="21403" y="9456"/>
                    <a:pt x="21597" y="21245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folHlink">
                <a:alpha val="59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6372" name="Arc 52"/>
            <p:cNvSpPr>
              <a:spLocks/>
            </p:cNvSpPr>
            <p:nvPr/>
          </p:nvSpPr>
          <p:spPr bwMode="gray">
            <a:xfrm rot="5400000">
              <a:off x="2898" y="2453"/>
              <a:ext cx="862" cy="842"/>
            </a:xfrm>
            <a:custGeom>
              <a:avLst/>
              <a:gdLst>
                <a:gd name="G0" fmla="+- 411 0 0"/>
                <a:gd name="G1" fmla="+- 21600 0 0"/>
                <a:gd name="G2" fmla="+- 21600 0 0"/>
                <a:gd name="T0" fmla="*/ 0 w 22011"/>
                <a:gd name="T1" fmla="*/ 4 h 21670"/>
                <a:gd name="T2" fmla="*/ 22011 w 22011"/>
                <a:gd name="T3" fmla="*/ 21670 h 21670"/>
                <a:gd name="T4" fmla="*/ 411 w 22011"/>
                <a:gd name="T5" fmla="*/ 21600 h 21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11" h="21670" fill="none" extrusionOk="0">
                  <a:moveTo>
                    <a:pt x="-1" y="3"/>
                  </a:moveTo>
                  <a:cubicBezTo>
                    <a:pt x="136" y="1"/>
                    <a:pt x="273" y="-1"/>
                    <a:pt x="411" y="0"/>
                  </a:cubicBezTo>
                  <a:cubicBezTo>
                    <a:pt x="12340" y="0"/>
                    <a:pt x="22011" y="9670"/>
                    <a:pt x="22011" y="21600"/>
                  </a:cubicBezTo>
                  <a:cubicBezTo>
                    <a:pt x="22011" y="21623"/>
                    <a:pt x="22010" y="21646"/>
                    <a:pt x="22010" y="21669"/>
                  </a:cubicBezTo>
                </a:path>
                <a:path w="22011" h="21670" stroke="0" extrusionOk="0">
                  <a:moveTo>
                    <a:pt x="-1" y="3"/>
                  </a:moveTo>
                  <a:cubicBezTo>
                    <a:pt x="136" y="1"/>
                    <a:pt x="273" y="-1"/>
                    <a:pt x="411" y="0"/>
                  </a:cubicBezTo>
                  <a:cubicBezTo>
                    <a:pt x="12340" y="0"/>
                    <a:pt x="22011" y="9670"/>
                    <a:pt x="22011" y="21600"/>
                  </a:cubicBezTo>
                  <a:cubicBezTo>
                    <a:pt x="22011" y="21623"/>
                    <a:pt x="22010" y="21646"/>
                    <a:pt x="22010" y="21669"/>
                  </a:cubicBezTo>
                  <a:lnTo>
                    <a:pt x="411" y="21600"/>
                  </a:lnTo>
                  <a:close/>
                </a:path>
              </a:pathLst>
            </a:custGeom>
            <a:solidFill>
              <a:srgbClr val="93C052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6373" name="Arc 53"/>
            <p:cNvSpPr>
              <a:spLocks/>
            </p:cNvSpPr>
            <p:nvPr/>
          </p:nvSpPr>
          <p:spPr bwMode="gray">
            <a:xfrm rot="5400000" flipH="1" flipV="1">
              <a:off x="2071" y="1620"/>
              <a:ext cx="844" cy="844"/>
            </a:xfrm>
            <a:custGeom>
              <a:avLst/>
              <a:gdLst>
                <a:gd name="G0" fmla="+- 0 0 0"/>
                <a:gd name="G1" fmla="+- 21596 0 0"/>
                <a:gd name="G2" fmla="+- 21600 0 0"/>
                <a:gd name="T0" fmla="*/ 426 w 21600"/>
                <a:gd name="T1" fmla="*/ 0 h 21787"/>
                <a:gd name="T2" fmla="*/ 21599 w 21600"/>
                <a:gd name="T3" fmla="*/ 21787 h 21787"/>
                <a:gd name="T4" fmla="*/ 0 w 21600"/>
                <a:gd name="T5" fmla="*/ 21596 h 2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787" fill="none" extrusionOk="0">
                  <a:moveTo>
                    <a:pt x="425" y="0"/>
                  </a:moveTo>
                  <a:cubicBezTo>
                    <a:pt x="12187" y="232"/>
                    <a:pt x="21600" y="9832"/>
                    <a:pt x="21600" y="21596"/>
                  </a:cubicBezTo>
                  <a:cubicBezTo>
                    <a:pt x="21600" y="21659"/>
                    <a:pt x="21599" y="21723"/>
                    <a:pt x="21599" y="21787"/>
                  </a:cubicBezTo>
                </a:path>
                <a:path w="21600" h="21787" stroke="0" extrusionOk="0">
                  <a:moveTo>
                    <a:pt x="425" y="0"/>
                  </a:moveTo>
                  <a:cubicBezTo>
                    <a:pt x="12187" y="232"/>
                    <a:pt x="21600" y="9832"/>
                    <a:pt x="21600" y="21596"/>
                  </a:cubicBezTo>
                  <a:cubicBezTo>
                    <a:pt x="21600" y="21659"/>
                    <a:pt x="21599" y="21723"/>
                    <a:pt x="21599" y="21787"/>
                  </a:cubicBezTo>
                  <a:lnTo>
                    <a:pt x="0" y="21596"/>
                  </a:lnTo>
                  <a:close/>
                </a:path>
              </a:pathLst>
            </a:custGeom>
            <a:solidFill>
              <a:srgbClr val="93C052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6374" name="Arc 54"/>
            <p:cNvSpPr>
              <a:spLocks/>
            </p:cNvSpPr>
            <p:nvPr/>
          </p:nvSpPr>
          <p:spPr bwMode="black">
            <a:xfrm rot="10419033">
              <a:off x="2115" y="2395"/>
              <a:ext cx="840" cy="954"/>
            </a:xfrm>
            <a:custGeom>
              <a:avLst/>
              <a:gdLst>
                <a:gd name="G0" fmla="+- 0 0 0"/>
                <a:gd name="G1" fmla="+- 21469 0 0"/>
                <a:gd name="G2" fmla="+- 21600 0 0"/>
                <a:gd name="T0" fmla="*/ 2373 w 21600"/>
                <a:gd name="T1" fmla="*/ 0 h 24319"/>
                <a:gd name="T2" fmla="*/ 21411 w 21600"/>
                <a:gd name="T3" fmla="*/ 24319 h 24319"/>
                <a:gd name="T4" fmla="*/ 0 w 21600"/>
                <a:gd name="T5" fmla="*/ 21469 h 24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4319" fill="none" extrusionOk="0">
                  <a:moveTo>
                    <a:pt x="2373" y="-1"/>
                  </a:moveTo>
                  <a:cubicBezTo>
                    <a:pt x="13317" y="1209"/>
                    <a:pt x="21600" y="10458"/>
                    <a:pt x="21600" y="21469"/>
                  </a:cubicBezTo>
                  <a:cubicBezTo>
                    <a:pt x="21600" y="22422"/>
                    <a:pt x="21536" y="23374"/>
                    <a:pt x="21411" y="24319"/>
                  </a:cubicBezTo>
                </a:path>
                <a:path w="21600" h="24319" stroke="0" extrusionOk="0">
                  <a:moveTo>
                    <a:pt x="2373" y="-1"/>
                  </a:moveTo>
                  <a:cubicBezTo>
                    <a:pt x="13317" y="1209"/>
                    <a:pt x="21600" y="10458"/>
                    <a:pt x="21600" y="21469"/>
                  </a:cubicBezTo>
                  <a:cubicBezTo>
                    <a:pt x="21600" y="22422"/>
                    <a:pt x="21536" y="23374"/>
                    <a:pt x="21411" y="24319"/>
                  </a:cubicBezTo>
                  <a:lnTo>
                    <a:pt x="0" y="21469"/>
                  </a:ln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6375" name="WordArt 55"/>
            <p:cNvSpPr>
              <a:spLocks noChangeArrowheads="1" noChangeShapeType="1" noTextEdit="1"/>
            </p:cNvSpPr>
            <p:nvPr/>
          </p:nvSpPr>
          <p:spPr bwMode="gray">
            <a:xfrm rot="40577292">
              <a:off x="2261" y="1927"/>
              <a:ext cx="845" cy="62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2208396"/>
                </a:avLst>
              </a:prstTxWarp>
            </a:bodyPr>
            <a:lstStyle/>
            <a:p>
              <a:pPr algn="ctr"/>
              <a:r>
                <a:rPr lang="zh-TW" altLang="en-US" kern="10">
                  <a:ln w="63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標楷體"/>
                  <a:ea typeface="標楷體"/>
                </a:rPr>
                <a:t>淡水校園</a:t>
              </a:r>
            </a:p>
          </p:txBody>
        </p:sp>
        <p:sp>
          <p:nvSpPr>
            <p:cNvPr id="56376" name="WordArt 56"/>
            <p:cNvSpPr>
              <a:spLocks noChangeArrowheads="1" noChangeShapeType="1" noTextEdit="1"/>
            </p:cNvSpPr>
            <p:nvPr/>
          </p:nvSpPr>
          <p:spPr bwMode="gray">
            <a:xfrm rot="45886923">
              <a:off x="2744" y="1938"/>
              <a:ext cx="843" cy="62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2211375"/>
                </a:avLst>
              </a:prstTxWarp>
            </a:bodyPr>
            <a:lstStyle/>
            <a:p>
              <a:pPr algn="ctr"/>
              <a:r>
                <a:rPr lang="zh-TW" altLang="en-US" kern="10">
                  <a:ln w="63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標楷體"/>
                  <a:ea typeface="標楷體"/>
                </a:rPr>
                <a:t>台北校園</a:t>
              </a:r>
            </a:p>
          </p:txBody>
        </p:sp>
        <p:sp>
          <p:nvSpPr>
            <p:cNvPr id="56377" name="WordArt 57"/>
            <p:cNvSpPr>
              <a:spLocks noChangeArrowheads="1" noChangeShapeType="1" noTextEdit="1"/>
            </p:cNvSpPr>
            <p:nvPr/>
          </p:nvSpPr>
          <p:spPr bwMode="gray">
            <a:xfrm rot="24360178">
              <a:off x="2197" y="2629"/>
              <a:ext cx="785" cy="312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433212"/>
                </a:avLst>
              </a:prstTxWarp>
            </a:bodyPr>
            <a:lstStyle/>
            <a:p>
              <a:pPr algn="ctr"/>
              <a:r>
                <a:rPr lang="zh-TW" altLang="en-US" kern="10">
                  <a:ln w="63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標楷體"/>
                  <a:ea typeface="標楷體"/>
                </a:rPr>
                <a:t>蘭陽校園</a:t>
              </a:r>
            </a:p>
          </p:txBody>
        </p:sp>
        <p:sp>
          <p:nvSpPr>
            <p:cNvPr id="56378" name="WordArt 58"/>
            <p:cNvSpPr>
              <a:spLocks noChangeArrowheads="1" noChangeShapeType="1" noTextEdit="1"/>
            </p:cNvSpPr>
            <p:nvPr/>
          </p:nvSpPr>
          <p:spPr bwMode="gray">
            <a:xfrm rot="19084014">
              <a:off x="2849" y="2613"/>
              <a:ext cx="777" cy="315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441787"/>
                </a:avLst>
              </a:prstTxWarp>
            </a:bodyPr>
            <a:lstStyle/>
            <a:p>
              <a:pPr algn="ctr"/>
              <a:r>
                <a:rPr lang="zh-TW" altLang="en-US" kern="10">
                  <a:ln w="63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標楷體"/>
                  <a:ea typeface="標楷體"/>
                </a:rPr>
                <a:t>網路校園</a:t>
              </a:r>
            </a:p>
          </p:txBody>
        </p:sp>
        <p:grpSp>
          <p:nvGrpSpPr>
            <p:cNvPr id="56379" name="Group 59"/>
            <p:cNvGrpSpPr>
              <a:grpSpLocks/>
            </p:cNvGrpSpPr>
            <p:nvPr/>
          </p:nvGrpSpPr>
          <p:grpSpPr bwMode="auto">
            <a:xfrm>
              <a:off x="2457" y="2000"/>
              <a:ext cx="901" cy="888"/>
              <a:chOff x="2457" y="2000"/>
              <a:chExt cx="901" cy="888"/>
            </a:xfrm>
          </p:grpSpPr>
          <p:pic>
            <p:nvPicPr>
              <p:cNvPr id="56380" name="Picture 60" descr="circuler_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ltGray">
              <a:xfrm>
                <a:off x="2457" y="2000"/>
                <a:ext cx="901" cy="886"/>
              </a:xfrm>
              <a:prstGeom prst="rect">
                <a:avLst/>
              </a:prstGeom>
              <a:noFill/>
            </p:spPr>
          </p:pic>
          <p:sp>
            <p:nvSpPr>
              <p:cNvPr id="56381" name="Oval 61"/>
              <p:cNvSpPr>
                <a:spLocks noChangeArrowheads="1"/>
              </p:cNvSpPr>
              <p:nvPr/>
            </p:nvSpPr>
            <p:spPr bwMode="ltGray">
              <a:xfrm>
                <a:off x="2457" y="2000"/>
                <a:ext cx="895" cy="888"/>
              </a:xfrm>
              <a:prstGeom prst="ellipse">
                <a:avLst/>
              </a:prstGeom>
              <a:gradFill rotWithShape="1">
                <a:gsLst>
                  <a:gs pos="0">
                    <a:srgbClr val="F8F8F8">
                      <a:gamma/>
                      <a:shade val="26275"/>
                      <a:invGamma/>
                      <a:alpha val="89999"/>
                    </a:srgbClr>
                  </a:gs>
                  <a:gs pos="50000">
                    <a:srgbClr val="F8F8F8">
                      <a:alpha val="45000"/>
                    </a:srgbClr>
                  </a:gs>
                  <a:gs pos="100000">
                    <a:srgbClr val="F8F8F8">
                      <a:gamma/>
                      <a:shade val="26275"/>
                      <a:invGamma/>
                      <a:alpha val="89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6382" name="Freeform 62"/>
              <p:cNvSpPr>
                <a:spLocks/>
              </p:cNvSpPr>
              <p:nvPr/>
            </p:nvSpPr>
            <p:spPr bwMode="ltGray">
              <a:xfrm>
                <a:off x="2550" y="2018"/>
                <a:ext cx="703" cy="308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DDDDDD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56383" name="Group 63"/>
              <p:cNvGrpSpPr>
                <a:grpSpLocks/>
              </p:cNvGrpSpPr>
              <p:nvPr/>
            </p:nvGrpSpPr>
            <p:grpSpPr bwMode="auto">
              <a:xfrm rot="-1297425" flipH="1" flipV="1">
                <a:off x="2525" y="2693"/>
                <a:ext cx="781" cy="188"/>
                <a:chOff x="2532" y="1051"/>
                <a:chExt cx="893" cy="246"/>
              </a:xfrm>
            </p:grpSpPr>
            <p:grpSp>
              <p:nvGrpSpPr>
                <p:cNvPr id="56384" name="Group 64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56385" name="AutoShape 65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56386" name="AutoShape 66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56387" name="AutoShape 67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56388" name="AutoShape 68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56389" name="Group 69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56390" name="AutoShape 70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56391" name="AutoShape 71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56392" name="AutoShape 72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56393" name="AutoShape 73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</p:grpSp>
        </p:grpSp>
        <p:sp>
          <p:nvSpPr>
            <p:cNvPr id="56394" name="Rectangle 74"/>
            <p:cNvSpPr>
              <a:spLocks noChangeArrowheads="1"/>
            </p:cNvSpPr>
            <p:nvPr/>
          </p:nvSpPr>
          <p:spPr bwMode="gray">
            <a:xfrm>
              <a:off x="2607" y="2334"/>
              <a:ext cx="603" cy="2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0" lang="zh-TW" altLang="en-US" sz="2000" b="1">
                  <a:solidFill>
                    <a:srgbClr val="1C1C1C"/>
                  </a:solidFill>
                  <a:latin typeface="Times New Roman" pitchFamily="18" charset="0"/>
                  <a:ea typeface="標楷體" pitchFamily="65" charset="-120"/>
                </a:rPr>
                <a:t>淡江大學</a:t>
              </a:r>
            </a:p>
          </p:txBody>
        </p:sp>
      </p:grpSp>
      <p:sp>
        <p:nvSpPr>
          <p:cNvPr id="56395" name="AutoShape 75"/>
          <p:cNvSpPr>
            <a:spLocks/>
          </p:cNvSpPr>
          <p:nvPr/>
        </p:nvSpPr>
        <p:spPr bwMode="auto">
          <a:xfrm>
            <a:off x="6588125" y="2060575"/>
            <a:ext cx="2362200" cy="838200"/>
          </a:xfrm>
          <a:prstGeom prst="accentCallout2">
            <a:avLst>
              <a:gd name="adj1" fmla="val 13634"/>
              <a:gd name="adj2" fmla="val -3227"/>
              <a:gd name="adj3" fmla="val 13634"/>
              <a:gd name="adj4" fmla="val -25269"/>
              <a:gd name="adj5" fmla="val 72157"/>
              <a:gd name="adj6" fmla="val -41597"/>
            </a:avLst>
          </a:prstGeom>
          <a:noFill/>
          <a:ln w="9525">
            <a:solidFill>
              <a:schemeClr val="tx2"/>
            </a:solidFill>
            <a:miter lim="800000"/>
            <a:headEnd type="triangle" w="med" len="med"/>
            <a:tailEnd type="oval" w="med" len="med"/>
          </a:ln>
          <a:effectLst/>
        </p:spPr>
        <p:txBody>
          <a:bodyPr anchor="ctr"/>
          <a:lstStyle/>
          <a:p>
            <a:r>
              <a:rPr kumimoji="0" lang="zh-TW" altLang="en-US" b="1">
                <a:solidFill>
                  <a:srgbClr val="660066"/>
                </a:solidFill>
                <a:latin typeface="Times New Roman" pitchFamily="18" charset="0"/>
                <a:ea typeface="標楷體" pitchFamily="65" charset="-120"/>
              </a:rPr>
              <a:t>知識之海</a:t>
            </a:r>
            <a:r>
              <a:rPr kumimoji="0" lang="zh-TW" altLang="en-US">
                <a:latin typeface="Times New Roman" pitchFamily="18" charset="0"/>
                <a:ea typeface="標楷體" pitchFamily="65" charset="-120"/>
              </a:rPr>
              <a:t> </a:t>
            </a:r>
          </a:p>
          <a:p>
            <a:r>
              <a:rPr kumimoji="0" lang="zh-TW" altLang="en-US" sz="1400">
                <a:ea typeface="標楷體" pitchFamily="65" charset="-120"/>
              </a:rPr>
              <a:t>以服務為主的終身教育與推廣教育為發展目標，設有成人教育部開授學分及非學分班課程，傳授基礎知識，結合社會資源，航向「知識之海」。</a:t>
            </a:r>
            <a:r>
              <a:rPr kumimoji="0" lang="zh-TW" altLang="en-US"/>
              <a:t> </a:t>
            </a:r>
          </a:p>
        </p:txBody>
      </p:sp>
      <p:sp>
        <p:nvSpPr>
          <p:cNvPr id="56396" name="AutoShape 76"/>
          <p:cNvSpPr>
            <a:spLocks/>
          </p:cNvSpPr>
          <p:nvPr/>
        </p:nvSpPr>
        <p:spPr bwMode="auto">
          <a:xfrm>
            <a:off x="6781800" y="4581525"/>
            <a:ext cx="2362200" cy="838200"/>
          </a:xfrm>
          <a:prstGeom prst="accentCallout2">
            <a:avLst>
              <a:gd name="adj1" fmla="val 13634"/>
              <a:gd name="adj2" fmla="val -3227"/>
              <a:gd name="adj3" fmla="val 13634"/>
              <a:gd name="adj4" fmla="val -26477"/>
              <a:gd name="adj5" fmla="val 60986"/>
              <a:gd name="adj6" fmla="val -47444"/>
            </a:avLst>
          </a:prstGeom>
          <a:noFill/>
          <a:ln w="9525">
            <a:solidFill>
              <a:schemeClr val="tx2"/>
            </a:solidFill>
            <a:miter lim="800000"/>
            <a:headEnd type="triangle" w="med" len="med"/>
            <a:tailEnd type="oval" w="med" len="med"/>
          </a:ln>
          <a:effectLst/>
        </p:spPr>
        <p:txBody>
          <a:bodyPr anchor="ctr"/>
          <a:lstStyle/>
          <a:p>
            <a:r>
              <a:rPr kumimoji="0" lang="zh-TW" altLang="en-US" b="1">
                <a:solidFill>
                  <a:srgbClr val="660066"/>
                </a:solidFill>
                <a:latin typeface="Times New Roman" pitchFamily="18" charset="0"/>
                <a:ea typeface="標楷體" pitchFamily="65" charset="-120"/>
              </a:rPr>
              <a:t>探索之域</a:t>
            </a:r>
            <a:endParaRPr kumimoji="0" lang="zh-TW" altLang="en-US" sz="1600" b="1">
              <a:solidFill>
                <a:schemeClr val="accent2"/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kumimoji="0" lang="zh-TW" altLang="en-US" sz="1400">
                <a:ea typeface="標楷體" pitchFamily="65" charset="-120"/>
              </a:rPr>
              <a:t>以電子科技和資訊網路為路，創造無遠弗屆的學習環境，設有教育科技學系、亞洲所及數位出版與典藏數位學習碩士在職專班，並開設同步主播、非同步及收播課程，與國際知名大學遠距教學，創造數位教育的「探索之域」。</a:t>
            </a:r>
            <a:r>
              <a:rPr kumimoji="0" lang="zh-TW" altLang="en-US"/>
              <a:t> </a:t>
            </a:r>
          </a:p>
        </p:txBody>
      </p:sp>
      <p:sp>
        <p:nvSpPr>
          <p:cNvPr id="56397" name="AutoShape 77"/>
          <p:cNvSpPr>
            <a:spLocks/>
          </p:cNvSpPr>
          <p:nvPr/>
        </p:nvSpPr>
        <p:spPr bwMode="auto">
          <a:xfrm flipH="1">
            <a:off x="252413" y="2058988"/>
            <a:ext cx="2744787" cy="938212"/>
          </a:xfrm>
          <a:prstGeom prst="accentCallout2">
            <a:avLst>
              <a:gd name="adj1" fmla="val 12181"/>
              <a:gd name="adj2" fmla="val -2778"/>
              <a:gd name="adj3" fmla="val 12181"/>
              <a:gd name="adj4" fmla="val -17005"/>
              <a:gd name="adj5" fmla="val 62435"/>
              <a:gd name="adj6" fmla="val -31468"/>
            </a:avLst>
          </a:prstGeom>
          <a:noFill/>
          <a:ln w="9525">
            <a:solidFill>
              <a:schemeClr val="tx2"/>
            </a:solidFill>
            <a:miter lim="800000"/>
            <a:headEnd type="triangle" w="med" len="med"/>
            <a:tailEnd type="oval" w="med" len="med"/>
          </a:ln>
          <a:effectLst/>
        </p:spPr>
        <p:txBody>
          <a:bodyPr anchor="ctr"/>
          <a:lstStyle/>
          <a:p>
            <a:r>
              <a:rPr kumimoji="0" lang="zh-TW" altLang="en-US" sz="2000" b="1">
                <a:solidFill>
                  <a:srgbClr val="660066"/>
                </a:solidFill>
                <a:latin typeface="Times New Roman" pitchFamily="18" charset="0"/>
                <a:ea typeface="標楷體" pitchFamily="65" charset="-120"/>
              </a:rPr>
              <a:t>知識之城</a:t>
            </a:r>
            <a:endParaRPr kumimoji="0" lang="zh-TW" altLang="en-US" sz="1600" b="1">
              <a:solidFill>
                <a:schemeClr val="accent2"/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kumimoji="0" lang="zh-TW" altLang="en-US" sz="1400">
                <a:ea typeface="標楷體" pitchFamily="65" charset="-120"/>
              </a:rPr>
              <a:t>以教學研究型大學為發展方向，教學與研究並重，藉由研究「傳授知識」、「應用知識」，挑戰尖端研究，創造卓越研究成果，使淡水校園成為具學術價值和聲望的「知識之城」。</a:t>
            </a:r>
            <a:r>
              <a:rPr kumimoji="0" lang="zh-TW" altLang="en-US"/>
              <a:t> </a:t>
            </a:r>
          </a:p>
        </p:txBody>
      </p:sp>
      <p:sp>
        <p:nvSpPr>
          <p:cNvPr id="56398" name="AutoShape 78"/>
          <p:cNvSpPr>
            <a:spLocks/>
          </p:cNvSpPr>
          <p:nvPr/>
        </p:nvSpPr>
        <p:spPr bwMode="auto">
          <a:xfrm>
            <a:off x="593725" y="4589463"/>
            <a:ext cx="2362200" cy="803275"/>
          </a:xfrm>
          <a:prstGeom prst="accentCallout2">
            <a:avLst>
              <a:gd name="adj1" fmla="val 14231"/>
              <a:gd name="adj2" fmla="val 103227"/>
              <a:gd name="adj3" fmla="val 14231"/>
              <a:gd name="adj4" fmla="val 122514"/>
              <a:gd name="adj5" fmla="val 58102"/>
              <a:gd name="adj6" fmla="val 136694"/>
            </a:avLst>
          </a:prstGeom>
          <a:noFill/>
          <a:ln w="9525">
            <a:solidFill>
              <a:schemeClr val="tx2"/>
            </a:solidFill>
            <a:miter lim="800000"/>
            <a:headEnd type="triangle" w="med" len="med"/>
            <a:tailEnd type="oval" w="med" len="med"/>
          </a:ln>
          <a:effectLst/>
        </p:spPr>
        <p:txBody>
          <a:bodyPr anchor="ctr"/>
          <a:lstStyle/>
          <a:p>
            <a:r>
              <a:rPr kumimoji="0" lang="zh-TW" altLang="en-US" b="1">
                <a:solidFill>
                  <a:srgbClr val="660066"/>
                </a:solidFill>
                <a:latin typeface="Times New Roman" pitchFamily="18" charset="0"/>
                <a:ea typeface="標楷體" pitchFamily="65" charset="-120"/>
              </a:rPr>
              <a:t>智慧之園</a:t>
            </a:r>
          </a:p>
          <a:p>
            <a:r>
              <a:rPr kumimoji="0" lang="zh-TW" altLang="en-US" sz="1400">
                <a:latin typeface="標楷體" pitchFamily="65" charset="-120"/>
                <a:ea typeface="標楷體" pitchFamily="65" charset="-120"/>
              </a:rPr>
              <a:t>以教學型大學為發展方向，精緻英式教育，師生住校、大三學生出國留學與全英語授課的教學設計，強化生活及課業輔導，首創國內大學教育新猷，是全人教育的「智慧之園」。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38C7-0645-4A6A-8A9B-4F30CB0C2FFE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>
                <a:solidFill>
                  <a:srgbClr val="A50021"/>
                </a:solidFill>
              </a:rPr>
              <a:t>學校</a:t>
            </a:r>
            <a:r>
              <a:rPr lang="en-US" altLang="zh-TW" sz="4000">
                <a:solidFill>
                  <a:srgbClr val="A50021"/>
                </a:solidFill>
              </a:rPr>
              <a:t>SWOT</a:t>
            </a:r>
            <a:r>
              <a:rPr lang="zh-TW" altLang="en-US" sz="4000">
                <a:solidFill>
                  <a:srgbClr val="A50021"/>
                </a:solidFill>
              </a:rPr>
              <a:t>分析</a:t>
            </a:r>
            <a:r>
              <a:rPr lang="zh-TW" altLang="en-US" sz="2800">
                <a:solidFill>
                  <a:srgbClr val="666633"/>
                </a:solidFill>
              </a:rPr>
              <a:t>（參考淡江大學資料）</a:t>
            </a:r>
          </a:p>
        </p:txBody>
      </p:sp>
      <p:graphicFrame>
        <p:nvGraphicFramePr>
          <p:cNvPr id="57506" name="Group 162"/>
          <p:cNvGraphicFramePr>
            <a:graphicFrameLocks noGrp="1"/>
          </p:cNvGraphicFramePr>
          <p:nvPr>
            <p:ph type="tbl" idx="1"/>
          </p:nvPr>
        </p:nvGraphicFramePr>
        <p:xfrm>
          <a:off x="457200" y="1719263"/>
          <a:ext cx="8362950" cy="4370832"/>
        </p:xfrm>
        <a:graphic>
          <a:graphicData uri="http://schemas.openxmlformats.org/drawingml/2006/table">
            <a:tbl>
              <a:tblPr/>
              <a:tblGrid>
                <a:gridCol w="2027238"/>
                <a:gridCol w="6335712"/>
              </a:tblGrid>
              <a:tr h="882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3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優勢（Ｓ）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E1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S-1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歷史悠久，傳統深厚，根基穩固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S-2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辦學理念與發展方向明確，社會多肯定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S-3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四個校園各有特色，能發揮範疇經濟，有利吸引不同市場生源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FF"/>
                    </a:solidFill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劣勢（Ｗ）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E1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W-1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組織較為龐大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W-2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校園分散，不易發揮規模經濟之效益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W-3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較之於「國立」，大學招生處於劣勢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FF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轉機（Ｏ）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E1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O-1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政府推動高等教育國際化，吸引國際生來台留學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O-2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政府鼓勵學校擴大辦理回流教育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O-3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社會重視老字號的品牌地位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FF"/>
                    </a:solidFill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危機（Ｔ）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E1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T-1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名校爭搶優秀學生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T-2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鄰近學校辦理推廣教育，競爭激烈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T-3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少子化日益嚴重，生源日漸減少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78D2F-991B-4CA9-9229-0BCC9476E118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>
                <a:solidFill>
                  <a:srgbClr val="A50021"/>
                </a:solidFill>
              </a:rPr>
              <a:t>畢業生升學與就業情況</a:t>
            </a:r>
            <a:br>
              <a:rPr lang="zh-TW" altLang="en-US" sz="4400">
                <a:solidFill>
                  <a:srgbClr val="A50021"/>
                </a:solidFill>
              </a:rPr>
            </a:br>
            <a:r>
              <a:rPr lang="zh-TW" altLang="en-US" sz="3200">
                <a:solidFill>
                  <a:srgbClr val="666633"/>
                </a:solidFill>
              </a:rPr>
              <a:t>（以日本成城大學為例）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949950"/>
            <a:ext cx="8229600" cy="614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000"/>
              <a:t>日本慶應義塾大學對畢業生就業情況調查之分類更為詳細，請參考國教院提供之「主要國家大學財務資訊公開情形及對我國之改進建議」附件</a:t>
            </a:r>
            <a:r>
              <a:rPr lang="en-US" altLang="zh-TW" sz="2000"/>
              <a:t>3</a:t>
            </a:r>
            <a:r>
              <a:rPr lang="zh-TW" altLang="en-US" sz="2000"/>
              <a:t>。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95288" y="1341438"/>
            <a:ext cx="578485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日本成城大學平成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23</a:t>
            </a:r>
            <a:r>
              <a:rPr lang="zh-TW" altLang="en-US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年度（平成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24</a:t>
            </a:r>
            <a:r>
              <a:rPr lang="zh-TW" altLang="en-US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年</a:t>
            </a:r>
            <a:r>
              <a:rPr lang="en-US" altLang="zh-TW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lang="zh-TW" altLang="en-US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月）卒業生就職率</a:t>
            </a:r>
            <a:endParaRPr lang="zh-TW" altLang="en-US">
              <a:ea typeface="標楷體" pitchFamily="65" charset="-120"/>
              <a:cs typeface="Times New Roman" pitchFamily="18" charset="0"/>
            </a:endParaRPr>
          </a:p>
          <a:p>
            <a:pPr eaLnBrk="0" hangingPunct="0"/>
            <a:endParaRPr lang="en-US" altLang="zh-TW" sz="1600"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2162" name="Group 722"/>
          <p:cNvGraphicFramePr>
            <a:graphicFrameLocks noGrp="1"/>
          </p:cNvGraphicFramePr>
          <p:nvPr/>
        </p:nvGraphicFramePr>
        <p:xfrm>
          <a:off x="395288" y="1773238"/>
          <a:ext cx="8424862" cy="3960814"/>
        </p:xfrm>
        <a:graphic>
          <a:graphicData uri="http://schemas.openxmlformats.org/drawingml/2006/table">
            <a:tbl>
              <a:tblPr/>
              <a:tblGrid>
                <a:gridCol w="1816100"/>
                <a:gridCol w="427037"/>
                <a:gridCol w="425450"/>
                <a:gridCol w="425450"/>
                <a:gridCol w="427038"/>
                <a:gridCol w="425450"/>
                <a:gridCol w="425450"/>
                <a:gridCol w="427037"/>
                <a:gridCol w="425450"/>
                <a:gridCol w="427038"/>
                <a:gridCol w="427037"/>
                <a:gridCol w="427038"/>
                <a:gridCol w="425450"/>
                <a:gridCol w="425450"/>
                <a:gridCol w="427037"/>
                <a:gridCol w="641350"/>
              </a:tblGrid>
              <a:tr h="933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学部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経済学部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文芸学部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法学部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社会イノベーション学部</a:t>
                      </a: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大学全体（卒業生総数：</a:t>
                      </a: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1370</a:t>
                      </a:r>
                      <a:r>
                        <a:rPr kumimoji="1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名）</a:t>
                      </a:r>
                      <a:endParaRPr kumimoji="1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性別（計）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男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女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計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男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女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計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男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女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計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男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女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計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男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女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計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卒業者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305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424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118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325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443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90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249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114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140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254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696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674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1370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就職希望者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262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111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373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83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260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343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122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68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190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124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213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556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563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1119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就職者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247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107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354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73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242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315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112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63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175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80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120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512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532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1044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進学者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24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36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38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33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71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就職率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(%)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94.3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96.4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94.9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88.0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93.1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91.8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91.8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92.6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92.1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89.9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96.8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93.9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92.1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94.5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93.3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3636-BED7-4C62-8F90-C87883B4EE14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>
                <a:solidFill>
                  <a:srgbClr val="A50021"/>
                </a:solidFill>
              </a:rPr>
              <a:t>其他與學校表現有關之訊息</a:t>
            </a:r>
            <a:br>
              <a:rPr lang="zh-TW" altLang="en-US" sz="4000">
                <a:solidFill>
                  <a:srgbClr val="A50021"/>
                </a:solidFill>
              </a:rPr>
            </a:br>
            <a:r>
              <a:rPr lang="zh-TW" altLang="en-US" sz="2800">
                <a:solidFill>
                  <a:srgbClr val="666633"/>
                </a:solidFill>
              </a:rPr>
              <a:t>（以淡江大學為例）</a:t>
            </a:r>
          </a:p>
        </p:txBody>
      </p:sp>
      <p:sp>
        <p:nvSpPr>
          <p:cNvPr id="62486" name="Rectangle 22"/>
          <p:cNvSpPr>
            <a:spLocks noChangeArrowheads="1"/>
          </p:cNvSpPr>
          <p:nvPr/>
        </p:nvSpPr>
        <p:spPr bwMode="auto">
          <a:xfrm>
            <a:off x="539750" y="1700213"/>
            <a:ext cx="813593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zh-TW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2011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、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2012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年榮獲第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20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、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21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屆「中華民國企業環保獎」。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zh-TW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2011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年獲得“世界大學網路排名”全球第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272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名、亞洲第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33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名、台灣地區第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9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名、私校第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1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名佳績。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zh-TW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2009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年榮獲中華民國第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19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屆國家品質獎。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zh-TW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2009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年榮獲教育部「體育績優學校獎」，並為全國唯一獲獎的大專校院。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zh-TW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2009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年本校成為全球第一個通過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ISO 20000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資訊服務 管理國際標準認證之學術單位。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zh-TW" altLang="en-US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天下及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Cheers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雜誌連續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15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年評選為企業最愛的私校 第一名。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zh-TW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2008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年本校成為全球第一所通過世界衛生組織（</a:t>
            </a:r>
            <a:r>
              <a:rPr lang="en-US" altLang="zh-TW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WHO</a:t>
            </a:r>
            <a:r>
              <a:rPr lang="zh-TW" altLang="en-US" sz="20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）國際安全學校認證的大學。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4319-1462-47E3-95C5-352E2A1C4AC5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1938"/>
            <a:ext cx="7543800" cy="1295400"/>
          </a:xfrm>
        </p:spPr>
        <p:txBody>
          <a:bodyPr/>
          <a:lstStyle/>
          <a:p>
            <a:r>
              <a:rPr lang="zh-TW" altLang="en-US" sz="4400">
                <a:solidFill>
                  <a:srgbClr val="A50021"/>
                </a:solidFill>
              </a:rPr>
              <a:t>近</a:t>
            </a:r>
            <a:r>
              <a:rPr lang="en-US" altLang="zh-TW" sz="4400">
                <a:solidFill>
                  <a:srgbClr val="A50021"/>
                </a:solidFill>
              </a:rPr>
              <a:t>3</a:t>
            </a:r>
            <a:r>
              <a:rPr lang="zh-TW" altLang="en-US" sz="4400">
                <a:solidFill>
                  <a:srgbClr val="A50021"/>
                </a:solidFill>
              </a:rPr>
              <a:t>年各項評鑑結果</a:t>
            </a:r>
            <a:br>
              <a:rPr lang="zh-TW" altLang="en-US" sz="4400">
                <a:solidFill>
                  <a:srgbClr val="A50021"/>
                </a:solidFill>
              </a:rPr>
            </a:br>
            <a:r>
              <a:rPr lang="zh-TW" altLang="en-US" sz="3200">
                <a:solidFill>
                  <a:srgbClr val="666633"/>
                </a:solidFill>
              </a:rPr>
              <a:t>（參考淡江大學資料）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100</a:t>
            </a:r>
            <a:r>
              <a:rPr lang="zh-TW" altLang="en-US"/>
              <a:t>年度大學校院校務評鑑：</a:t>
            </a:r>
          </a:p>
          <a:p>
            <a:pPr>
              <a:buFont typeface="Wingdings" pitchFamily="2" charset="2"/>
              <a:buNone/>
            </a:pPr>
            <a:r>
              <a:rPr lang="zh-TW" altLang="en-US"/>
              <a:t>　本校受評的「學校自我定位」、「校務治理與經營」、「教學與學習資源」、「績效與社會責任」、「持續改善與品質保證機制」</a:t>
            </a:r>
            <a:r>
              <a:rPr lang="en-US" altLang="zh-TW"/>
              <a:t>5</a:t>
            </a:r>
            <a:r>
              <a:rPr lang="zh-TW" altLang="en-US"/>
              <a:t>個項目，全數獲得「通過」的佳績。 </a:t>
            </a:r>
          </a:p>
          <a:p>
            <a:r>
              <a:rPr lang="zh-TW" altLang="en-US"/>
              <a:t>大學系所評鑑結果</a:t>
            </a:r>
          </a:p>
          <a:p>
            <a:r>
              <a:rPr lang="zh-TW" altLang="en-US"/>
              <a:t>其他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A5D2-0B05-466A-9CD7-237096F7835F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075613" cy="1074737"/>
          </a:xfrm>
        </p:spPr>
        <p:txBody>
          <a:bodyPr/>
          <a:lstStyle/>
          <a:p>
            <a:r>
              <a:rPr lang="zh-TW" altLang="en-US" sz="4400">
                <a:solidFill>
                  <a:srgbClr val="A50021"/>
                </a:solidFill>
              </a:rPr>
              <a:t>學校收入分析</a:t>
            </a:r>
            <a:r>
              <a:rPr lang="zh-TW" altLang="en-US" sz="3200">
                <a:solidFill>
                  <a:srgbClr val="666633"/>
                </a:solidFill>
              </a:rPr>
              <a:t>（以早稻田大學為例）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7175" y="5157788"/>
            <a:ext cx="7077075" cy="1046162"/>
          </a:xfrm>
        </p:spPr>
        <p:txBody>
          <a:bodyPr/>
          <a:lstStyle/>
          <a:p>
            <a:r>
              <a:rPr lang="zh-TW" altLang="en-US"/>
              <a:t>請輔以文字說明，增加讀者理解</a:t>
            </a:r>
          </a:p>
          <a:p>
            <a:r>
              <a:rPr lang="zh-TW" altLang="en-US"/>
              <a:t>可增加歷年趨勢，分析學校財務結構之變化</a:t>
            </a:r>
          </a:p>
        </p:txBody>
      </p:sp>
      <p:pic>
        <p:nvPicPr>
          <p:cNvPr id="63492" name="Picture 4" descr="graf_organization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484313"/>
            <a:ext cx="3959225" cy="332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D119-92D8-4F9F-9591-B6D6CFC61BFB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075613" cy="1074737"/>
          </a:xfrm>
        </p:spPr>
        <p:txBody>
          <a:bodyPr/>
          <a:lstStyle/>
          <a:p>
            <a:r>
              <a:rPr lang="zh-TW" altLang="en-US" sz="4400">
                <a:solidFill>
                  <a:srgbClr val="A50021"/>
                </a:solidFill>
              </a:rPr>
              <a:t>學校支出分析</a:t>
            </a:r>
            <a:r>
              <a:rPr lang="zh-TW" altLang="en-US" sz="3200">
                <a:solidFill>
                  <a:srgbClr val="666633"/>
                </a:solidFill>
              </a:rPr>
              <a:t>（以早稻田大學為例）</a:t>
            </a:r>
          </a:p>
        </p:txBody>
      </p:sp>
      <p:pic>
        <p:nvPicPr>
          <p:cNvPr id="64517" name="Picture 5" descr="graf_organization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052513"/>
            <a:ext cx="4465637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4365625" y="324643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/>
              <a:t>＊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4365625" y="324643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/>
              <a:t>＊</a:t>
            </a:r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527175" y="5157788"/>
            <a:ext cx="7077075" cy="1046162"/>
          </a:xfrm>
          <a:noFill/>
          <a:ln/>
        </p:spPr>
        <p:txBody>
          <a:bodyPr/>
          <a:lstStyle/>
          <a:p>
            <a:r>
              <a:rPr lang="zh-TW" altLang="en-US"/>
              <a:t>請輔以文字說明，增加讀者理解</a:t>
            </a:r>
          </a:p>
          <a:p>
            <a:r>
              <a:rPr lang="zh-TW" altLang="en-US"/>
              <a:t>可增加歷年趨勢，分析學校經費用途之變化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A062B-799C-4EB7-9898-8FF08B491D98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>
                <a:solidFill>
                  <a:srgbClr val="A50021"/>
                </a:solidFill>
              </a:rPr>
              <a:t>各學院收費標準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6063" y="1628775"/>
            <a:ext cx="8897937" cy="7921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kumimoji="0" lang="en-US" altLang="zh-TW" sz="2600">
                <a:solidFill>
                  <a:srgbClr val="000099"/>
                </a:solidFill>
              </a:rPr>
              <a:t>1.</a:t>
            </a:r>
            <a:r>
              <a:rPr kumimoji="0" lang="zh-TW" altLang="en-US" sz="2600">
                <a:solidFill>
                  <a:srgbClr val="000099"/>
                </a:solidFill>
              </a:rPr>
              <a:t>國外</a:t>
            </a:r>
            <a:r>
              <a:rPr lang="en-US" altLang="en-US" sz="2600">
                <a:solidFill>
                  <a:srgbClr val="000099"/>
                </a:solidFill>
              </a:rPr>
              <a:t>：</a:t>
            </a:r>
            <a:r>
              <a:rPr lang="zh-TW" altLang="en-US" sz="2600">
                <a:solidFill>
                  <a:srgbClr val="000099"/>
                </a:solidFill>
              </a:rPr>
              <a:t>以首爾大學為例</a:t>
            </a:r>
          </a:p>
        </p:txBody>
      </p:sp>
      <p:graphicFrame>
        <p:nvGraphicFramePr>
          <p:cNvPr id="76056" name="Group 1304"/>
          <p:cNvGraphicFramePr>
            <a:graphicFrameLocks noGrp="1"/>
          </p:cNvGraphicFramePr>
          <p:nvPr>
            <p:ph sz="half" idx="2"/>
          </p:nvPr>
        </p:nvGraphicFramePr>
        <p:xfrm>
          <a:off x="179388" y="2181225"/>
          <a:ext cx="8699500" cy="4127502"/>
        </p:xfrm>
        <a:graphic>
          <a:graphicData uri="http://schemas.openxmlformats.org/drawingml/2006/table">
            <a:tbl>
              <a:tblPr/>
              <a:tblGrid>
                <a:gridCol w="439737"/>
                <a:gridCol w="1360488"/>
                <a:gridCol w="823912"/>
                <a:gridCol w="825500"/>
                <a:gridCol w="992188"/>
                <a:gridCol w="777875"/>
                <a:gridCol w="793750"/>
                <a:gridCol w="823912"/>
                <a:gridCol w="1085850"/>
                <a:gridCol w="776288"/>
              </a:tblGrid>
              <a:tr h="282575">
                <a:tc rowSpan="2"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項目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大學部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研究所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58788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去年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學費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今年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學費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調整率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調整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去年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學費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今年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學費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調整率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調整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 rowSpan="6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註冊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費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平均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0.0%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未調整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0.0%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未調整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</a:tr>
              <a:tr h="2825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人文社會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未調整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未調整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自然科學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未調整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未調整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理工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未調整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未調整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藝體能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未調整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未調整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醫學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未調整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169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0.0%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未調整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 rowSpan="6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學費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平均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408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3,461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748.3%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上升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408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4,256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943.1%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上升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</a:tr>
              <a:tr h="2825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人文社會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370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2,481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570.5%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上升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370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3,156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753.0%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上升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自然科學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378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3,021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699.2%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上升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378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3,861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921.4%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上升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理工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404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3,045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653.7%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上升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404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3,887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862.1%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上升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藝體能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404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3,843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851.2%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上升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404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4,932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1,120.8%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上升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醫學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482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4,916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919.9%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上升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482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5,446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1,029.9%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上升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0452-922D-44F9-84B5-0F0E0D48153E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>
                <a:solidFill>
                  <a:srgbClr val="A50021"/>
                </a:solidFill>
              </a:rPr>
              <a:t>各學院收費標準</a:t>
            </a:r>
          </a:p>
        </p:txBody>
      </p:sp>
      <p:sp>
        <p:nvSpPr>
          <p:cNvPr id="72889" name="Rectangle 185"/>
          <p:cNvSpPr>
            <a:spLocks noChangeArrowheads="1"/>
          </p:cNvSpPr>
          <p:nvPr/>
        </p:nvSpPr>
        <p:spPr bwMode="auto">
          <a:xfrm>
            <a:off x="611188" y="1628775"/>
            <a:ext cx="8353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kumimoji="0" lang="zh-TW" altLang="en-US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國內</a:t>
            </a:r>
            <a:r>
              <a:rPr lang="en-US" altLang="en-US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kumimoji="0" lang="zh-TW" altLang="en-US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可</a:t>
            </a:r>
            <a:r>
              <a:rPr lang="zh-TW" altLang="en-US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參考政治大學做法</a:t>
            </a:r>
            <a:r>
              <a:rPr lang="zh-TW" altLang="en-US" sz="2800">
                <a:solidFill>
                  <a:srgbClr val="000099"/>
                </a:solidFill>
              </a:rPr>
              <a:t>，</a:t>
            </a:r>
          </a:p>
          <a:p>
            <a:r>
              <a:rPr lang="zh-TW" altLang="en-US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網址</a:t>
            </a:r>
            <a:r>
              <a:rPr lang="en-US" altLang="en-US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http://aca.nccu.edu.tw/p2-dean_fees.asp</a:t>
            </a:r>
          </a:p>
        </p:txBody>
      </p:sp>
      <p:graphicFrame>
        <p:nvGraphicFramePr>
          <p:cNvPr id="72929" name="Group 225"/>
          <p:cNvGraphicFramePr>
            <a:graphicFrameLocks noGrp="1"/>
          </p:cNvGraphicFramePr>
          <p:nvPr>
            <p:ph idx="1"/>
          </p:nvPr>
        </p:nvGraphicFramePr>
        <p:xfrm>
          <a:off x="611188" y="2708275"/>
          <a:ext cx="8229600" cy="3413760"/>
        </p:xfrm>
        <a:graphic>
          <a:graphicData uri="http://schemas.openxmlformats.org/drawingml/2006/table">
            <a:tbl>
              <a:tblPr/>
              <a:tblGrid>
                <a:gridCol w="4248150"/>
                <a:gridCol w="3981450"/>
              </a:tblGrid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項目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E1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說明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E1DF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 </a:t>
                      </a: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大學部學雜費收費標準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下拉式清單（按年度分）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 </a:t>
                      </a: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研究所學雜費收費標準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下拉式清單（按年度分）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 </a:t>
                      </a: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碩士在職專班雜費收費標準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下拉式清單（按年度分）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其他費用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下拉式清單（按年度分）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退費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下拉式清單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學校清寒助學措施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下拉式清單（按項目分）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F160-7009-4FF6-A7FC-1F4EDB06B133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000">
                <a:solidFill>
                  <a:srgbClr val="A50021"/>
                </a:solidFill>
              </a:rPr>
              <a:t>大學資訊公開內容架構</a:t>
            </a:r>
          </a:p>
        </p:txBody>
      </p:sp>
      <p:graphicFrame>
        <p:nvGraphicFramePr>
          <p:cNvPr id="41991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539750" y="1997075"/>
          <a:ext cx="3854450" cy="3794125"/>
        </p:xfrm>
        <a:graphic>
          <a:graphicData uri="http://schemas.openxmlformats.org/presentationml/2006/ole">
            <p:oleObj spid="_x0000_s41991" name="Visio" r:id="rId3" imgW="3466986" imgH="3412825" progId="Visio.Drawing.11">
              <p:embed/>
            </p:oleObj>
          </a:graphicData>
        </a:graphic>
      </p:graphicFrame>
      <p:graphicFrame>
        <p:nvGraphicFramePr>
          <p:cNvPr id="41993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4730750" y="1773238"/>
          <a:ext cx="3854450" cy="4319587"/>
        </p:xfrm>
        <a:graphic>
          <a:graphicData uri="http://schemas.openxmlformats.org/presentationml/2006/ole">
            <p:oleObj spid="_x0000_s41993" name="Visio" r:id="rId4" imgW="3457673" imgH="3525063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AA88-E022-47CA-92D8-0E58FA5E91D6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>
                <a:solidFill>
                  <a:srgbClr val="A50021"/>
                </a:solidFill>
              </a:rPr>
              <a:t>平均每生教學成本</a:t>
            </a:r>
            <a:r>
              <a:rPr lang="zh-TW" altLang="en-US"/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00213"/>
            <a:ext cx="7786687" cy="1565275"/>
          </a:xfrm>
        </p:spPr>
        <p:txBody>
          <a:bodyPr/>
          <a:lstStyle/>
          <a:p>
            <a:r>
              <a:rPr lang="zh-TW" altLang="en-US" sz="2600"/>
              <a:t>直接教學成本＝教學研究及訓輔支出＋獎助學金支出＋行政管理支出 （此定義僅供參考）</a:t>
            </a:r>
          </a:p>
          <a:p>
            <a:r>
              <a:rPr lang="zh-TW" altLang="en-US" sz="2600"/>
              <a:t>○ ○學年度全校與各學院每生平均教學成本如下</a:t>
            </a:r>
          </a:p>
        </p:txBody>
      </p:sp>
      <p:graphicFrame>
        <p:nvGraphicFramePr>
          <p:cNvPr id="65602" name="Group 66"/>
          <p:cNvGraphicFramePr>
            <a:graphicFrameLocks noGrp="1"/>
          </p:cNvGraphicFramePr>
          <p:nvPr>
            <p:ph sz="half" idx="2"/>
          </p:nvPr>
        </p:nvGraphicFramePr>
        <p:xfrm>
          <a:off x="827088" y="3284538"/>
          <a:ext cx="7380605" cy="3093403"/>
        </p:xfrm>
        <a:graphic>
          <a:graphicData uri="http://schemas.openxmlformats.org/drawingml/2006/table">
            <a:tbl>
              <a:tblPr/>
              <a:tblGrid>
                <a:gridCol w="1727200"/>
                <a:gridCol w="208280"/>
                <a:gridCol w="1400175"/>
                <a:gridCol w="1012825"/>
                <a:gridCol w="1011238"/>
                <a:gridCol w="1077912"/>
                <a:gridCol w="942975"/>
              </a:tblGrid>
              <a:tr h="779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項目 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全校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文學院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理學院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外語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學院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教育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學院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教學成本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(A)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學生人數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(B)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平均每生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教學成本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(A)/(B)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BBE8-5011-42D3-8E1B-A204DD3F1289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>
                <a:solidFill>
                  <a:srgbClr val="A50021"/>
                </a:solidFill>
              </a:rPr>
              <a:t>學費標準占每生教學成本比率</a:t>
            </a:r>
            <a:r>
              <a:rPr lang="zh-TW" altLang="en-US"/>
              <a:t> </a:t>
            </a:r>
          </a:p>
        </p:txBody>
      </p:sp>
      <p:graphicFrame>
        <p:nvGraphicFramePr>
          <p:cNvPr id="69672" name="Group 40"/>
          <p:cNvGraphicFramePr>
            <a:graphicFrameLocks noGrp="1"/>
          </p:cNvGraphicFramePr>
          <p:nvPr>
            <p:ph idx="1"/>
          </p:nvPr>
        </p:nvGraphicFramePr>
        <p:xfrm>
          <a:off x="395288" y="2349500"/>
          <a:ext cx="8233092" cy="2569529"/>
        </p:xfrm>
        <a:graphic>
          <a:graphicData uri="http://schemas.openxmlformats.org/drawingml/2006/table">
            <a:tbl>
              <a:tblPr/>
              <a:tblGrid>
                <a:gridCol w="1931987"/>
                <a:gridCol w="208280"/>
                <a:gridCol w="1566862"/>
                <a:gridCol w="1133475"/>
                <a:gridCol w="1131888"/>
                <a:gridCol w="1204912"/>
                <a:gridCol w="1055688"/>
              </a:tblGrid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全校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文學院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理學院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外語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學院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教育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學院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學費標準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(A)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平均每生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教學成本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(B)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(A)/(B)*100%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9673" name="Rectangle 41"/>
          <p:cNvSpPr>
            <a:spLocks noChangeArrowheads="1"/>
          </p:cNvSpPr>
          <p:nvPr/>
        </p:nvSpPr>
        <p:spPr bwMode="auto">
          <a:xfrm>
            <a:off x="684213" y="4868863"/>
            <a:ext cx="7786687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zh-TW" altLang="zh-TW" sz="2600">
              <a:latin typeface="Times New Roman" pitchFamily="18" charset="0"/>
              <a:ea typeface="標楷體" pitchFamily="65" charset="-120"/>
              <a:cs typeface="新細明體" pitchFamily="18" charset="-120"/>
            </a:endParaRPr>
          </a:p>
        </p:txBody>
      </p:sp>
      <p:sp>
        <p:nvSpPr>
          <p:cNvPr id="69674" name="Rectangle 42"/>
          <p:cNvSpPr>
            <a:spLocks noChangeArrowheads="1"/>
          </p:cNvSpPr>
          <p:nvPr/>
        </p:nvSpPr>
        <p:spPr bwMode="auto">
          <a:xfrm>
            <a:off x="755650" y="1700213"/>
            <a:ext cx="7786688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○○</a:t>
            </a:r>
            <a:r>
              <a:rPr lang="zh-TW" altLang="en-US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學年度全校與各院學費標準占每生教學成本比率</a:t>
            </a:r>
          </a:p>
        </p:txBody>
      </p:sp>
      <p:sp>
        <p:nvSpPr>
          <p:cNvPr id="69675" name="Rectangle 43"/>
          <p:cNvSpPr>
            <a:spLocks noChangeArrowheads="1"/>
          </p:cNvSpPr>
          <p:nvPr/>
        </p:nvSpPr>
        <p:spPr bwMode="auto">
          <a:xfrm>
            <a:off x="611188" y="4941888"/>
            <a:ext cx="7786687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2600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＊請輔以文字說明，有助於學生及其家長瞭解其成本分擔比率之合理性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2600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＊可做歷年趨勢分析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05155-1BF8-4B79-A301-AEB2420709EB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>
                <a:solidFill>
                  <a:srgbClr val="A50021"/>
                </a:solidFill>
              </a:rPr>
              <a:t>學生在學期間教育支出估算</a:t>
            </a:r>
            <a:r>
              <a:rPr lang="zh-TW" altLang="en-US"/>
              <a:t> </a:t>
            </a:r>
          </a:p>
        </p:txBody>
      </p:sp>
      <p:sp>
        <p:nvSpPr>
          <p:cNvPr id="78884" name="Rectangle 36"/>
          <p:cNvSpPr>
            <a:spLocks noChangeArrowheads="1"/>
          </p:cNvSpPr>
          <p:nvPr/>
        </p:nvSpPr>
        <p:spPr bwMode="auto">
          <a:xfrm>
            <a:off x="684213" y="4868863"/>
            <a:ext cx="7786687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zh-TW" altLang="zh-TW" sz="2600">
              <a:latin typeface="Times New Roman" pitchFamily="18" charset="0"/>
              <a:ea typeface="標楷體" pitchFamily="65" charset="-120"/>
              <a:cs typeface="新細明體" pitchFamily="18" charset="-120"/>
            </a:endParaRPr>
          </a:p>
        </p:txBody>
      </p:sp>
      <p:sp>
        <p:nvSpPr>
          <p:cNvPr id="78885" name="Rectangle 37"/>
          <p:cNvSpPr>
            <a:spLocks noChangeArrowheads="1"/>
          </p:cNvSpPr>
          <p:nvPr/>
        </p:nvSpPr>
        <p:spPr bwMode="auto">
          <a:xfrm>
            <a:off x="539750" y="1484313"/>
            <a:ext cx="778668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2600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目的</a:t>
            </a:r>
            <a:r>
              <a:rPr lang="zh-TW" altLang="en-US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：旨在協助學生及其家長及早進行財務規劃</a:t>
            </a:r>
          </a:p>
        </p:txBody>
      </p:sp>
      <p:sp>
        <p:nvSpPr>
          <p:cNvPr id="78888" name="Rectangle 40"/>
          <p:cNvSpPr>
            <a:spLocks noChangeArrowheads="1"/>
          </p:cNvSpPr>
          <p:nvPr/>
        </p:nvSpPr>
        <p:spPr bwMode="auto">
          <a:xfrm>
            <a:off x="539750" y="2060575"/>
            <a:ext cx="828040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2600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呈現方式</a:t>
            </a:r>
            <a:r>
              <a:rPr lang="zh-TW" altLang="en-US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：以</a:t>
            </a:r>
            <a:r>
              <a:rPr lang="en-US" altLang="zh-TW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UCLA</a:t>
            </a:r>
            <a:r>
              <a:rPr lang="zh-TW" altLang="en-US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為例，該校為未來學生</a:t>
            </a:r>
            <a:r>
              <a:rPr lang="en-US" altLang="zh-TW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(</a:t>
            </a:r>
            <a:r>
              <a:rPr lang="zh-TW" altLang="en-US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本地居民</a:t>
            </a:r>
            <a:r>
              <a:rPr lang="en-US" altLang="zh-TW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                    </a:t>
            </a:r>
            <a:r>
              <a:rPr lang="zh-TW" altLang="en-US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提供大學部一年教育支出概算如下</a:t>
            </a:r>
          </a:p>
        </p:txBody>
      </p:sp>
      <p:graphicFrame>
        <p:nvGraphicFramePr>
          <p:cNvPr id="78976" name="Group 128"/>
          <p:cNvGraphicFramePr>
            <a:graphicFrameLocks noGrp="1"/>
          </p:cNvGraphicFramePr>
          <p:nvPr>
            <p:ph idx="1"/>
          </p:nvPr>
        </p:nvGraphicFramePr>
        <p:xfrm>
          <a:off x="395288" y="3141663"/>
          <a:ext cx="7489825" cy="3094673"/>
        </p:xfrm>
        <a:graphic>
          <a:graphicData uri="http://schemas.openxmlformats.org/drawingml/2006/table">
            <a:tbl>
              <a:tblPr/>
              <a:tblGrid>
                <a:gridCol w="2351087"/>
                <a:gridCol w="1393825"/>
                <a:gridCol w="1728788"/>
                <a:gridCol w="2016125"/>
              </a:tblGrid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單位：美金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E1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和家人同住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E1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校內宿舍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E1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校外宿舍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E1DF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學雜費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$12,686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$12,686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$12,686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健康保險費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1,318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1,318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1,318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書籍費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1,521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1,521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1,521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住宿費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4,422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14,208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10,335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交通費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1,794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786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1,413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個人開銷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l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1,683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1,383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1,644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總預算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(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本地居民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)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新細明體" pitchFamily="18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$23,424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$31,902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新細明體" pitchFamily="18" charset="-120"/>
                        </a:rPr>
                        <a:t>$28,917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3151-7C86-45ED-8962-C3E26323C4F0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>
                <a:solidFill>
                  <a:srgbClr val="A50021"/>
                </a:solidFill>
              </a:rPr>
              <a:t>各項助學措施資訊</a:t>
            </a:r>
            <a:r>
              <a:rPr lang="zh-TW" altLang="en-US"/>
              <a:t> 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755650" y="1700213"/>
            <a:ext cx="77866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2600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目的</a:t>
            </a:r>
            <a:r>
              <a:rPr lang="zh-TW" altLang="en-US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：協助學生及其家長獲得所需之財務資助，避免　　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　　　因資訊不足造成入學阻礙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altLang="zh-TW" sz="2600">
              <a:latin typeface="Times New Roman" pitchFamily="18" charset="0"/>
              <a:ea typeface="標楷體" pitchFamily="65" charset="-120"/>
              <a:cs typeface="新細明體" pitchFamily="18" charset="-120"/>
            </a:endParaRP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746125" y="2871788"/>
            <a:ext cx="778668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2600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呈現方式</a:t>
            </a:r>
            <a:r>
              <a:rPr lang="zh-TW" altLang="en-US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：</a:t>
            </a:r>
            <a:endParaRPr kumimoji="0" lang="zh-TW" altLang="en-US" sz="2600">
              <a:latin typeface="Times New Roman" pitchFamily="18" charset="0"/>
              <a:ea typeface="標楷體" pitchFamily="65" charset="-120"/>
              <a:cs typeface="新細明體" pitchFamily="18" charset="-120"/>
            </a:endParaRPr>
          </a:p>
        </p:txBody>
      </p:sp>
      <p:graphicFrame>
        <p:nvGraphicFramePr>
          <p:cNvPr id="80938" name="Group 42"/>
          <p:cNvGraphicFramePr>
            <a:graphicFrameLocks noGrp="1"/>
          </p:cNvGraphicFramePr>
          <p:nvPr>
            <p:ph idx="1"/>
          </p:nvPr>
        </p:nvGraphicFramePr>
        <p:xfrm>
          <a:off x="611188" y="3573463"/>
          <a:ext cx="8229600" cy="2520952"/>
        </p:xfrm>
        <a:graphic>
          <a:graphicData uri="http://schemas.openxmlformats.org/drawingml/2006/table">
            <a:tbl>
              <a:tblPr/>
              <a:tblGrid>
                <a:gridCol w="2592387"/>
                <a:gridCol w="5637213"/>
              </a:tblGrid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提供單位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E1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說明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E1DF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 </a:t>
                      </a: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政府機關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可連結至教育部圓夢助學網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 </a:t>
                      </a: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本校提供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可提供彙整表並連結至校內承辦單位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 </a:t>
                      </a: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民間機構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可彙整各項外部連結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E348-93AD-4466-A3BF-89D94DA3E104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-26988"/>
            <a:ext cx="8026400" cy="1295401"/>
          </a:xfrm>
        </p:spPr>
        <p:txBody>
          <a:bodyPr/>
          <a:lstStyle/>
          <a:p>
            <a:r>
              <a:rPr lang="zh-TW" altLang="en-US" sz="4000">
                <a:solidFill>
                  <a:srgbClr val="A50021"/>
                </a:solidFill>
              </a:rPr>
              <a:t>學費調整之需求與用途</a:t>
            </a:r>
            <a:endParaRPr lang="zh-TW" altLang="en-US" sz="3500"/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684213" y="4868863"/>
            <a:ext cx="7786687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zh-TW" altLang="zh-TW" sz="2600">
              <a:latin typeface="Times New Roman" pitchFamily="18" charset="0"/>
              <a:ea typeface="標楷體" pitchFamily="65" charset="-120"/>
              <a:cs typeface="新細明體" pitchFamily="18" charset="-120"/>
            </a:endParaRP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611188" y="1557338"/>
            <a:ext cx="7786687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2600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目的</a:t>
            </a:r>
            <a:r>
              <a:rPr lang="zh-TW" altLang="en-US" sz="26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：</a:t>
            </a:r>
            <a:r>
              <a:rPr lang="zh-TW" altLang="en-US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做為學校調整學費必要性與合理性之論述 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611188" y="2276475"/>
            <a:ext cx="8532812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2600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呈現方式</a:t>
            </a:r>
            <a:r>
              <a:rPr lang="zh-TW" altLang="en-US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：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1.</a:t>
            </a:r>
            <a:r>
              <a:rPr lang="zh-TW" altLang="en-US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需求：以</a:t>
            </a:r>
            <a:r>
              <a:rPr lang="en-US" altLang="zh-TW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UCLA</a:t>
            </a:r>
            <a:r>
              <a:rPr lang="zh-TW" altLang="en-US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校長給學生及其家長的一封信為例，其重點如下：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  </a:t>
            </a:r>
            <a:r>
              <a:rPr lang="en-US" altLang="zh-TW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(1)</a:t>
            </a:r>
            <a:r>
              <a:rPr lang="zh-TW" altLang="en-US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說明近年政府經費刪減情況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  </a:t>
            </a:r>
            <a:r>
              <a:rPr lang="en-US" altLang="zh-TW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(2)</a:t>
            </a:r>
            <a:r>
              <a:rPr lang="zh-TW" altLang="en-US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說明學校所做的努力：降低教職員薪資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  </a:t>
            </a:r>
            <a:r>
              <a:rPr lang="en-US" altLang="zh-TW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(3)</a:t>
            </a:r>
            <a:r>
              <a:rPr lang="zh-TW" altLang="en-US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說明學校為了維持教學品質，不得不適度調漲學費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kumimoji="0" lang="en-US" altLang="zh-TW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2.</a:t>
            </a:r>
            <a:r>
              <a:rPr kumimoji="0" lang="zh-TW" altLang="en-US" sz="2600">
                <a:latin typeface="Times New Roman" pitchFamily="18" charset="0"/>
                <a:ea typeface="標楷體" pitchFamily="65" charset="-120"/>
                <a:cs typeface="新細明體" pitchFamily="18" charset="-120"/>
              </a:rPr>
              <a:t>用途：建議各校可兼採量化數據與文字敘述來說明學校教學品質提升情況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C80E-A9FC-448B-9886-1DE2030407A3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7543800" cy="1295401"/>
          </a:xfrm>
        </p:spPr>
        <p:txBody>
          <a:bodyPr/>
          <a:lstStyle/>
          <a:p>
            <a:pPr algn="ctr"/>
            <a:r>
              <a:rPr lang="zh-TW" altLang="en-US" sz="4000">
                <a:solidFill>
                  <a:srgbClr val="A50021"/>
                </a:solidFill>
              </a:rPr>
              <a:t>學校沿革</a:t>
            </a:r>
            <a:r>
              <a:rPr lang="zh-TW" altLang="en-US" sz="2400">
                <a:solidFill>
                  <a:srgbClr val="666633"/>
                </a:solidFill>
              </a:rPr>
              <a:t>（參考淡江大學資料）</a:t>
            </a: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914400" y="1905000"/>
            <a:ext cx="7239000" cy="4476750"/>
          </a:xfrm>
          <a:prstGeom prst="roundRect">
            <a:avLst>
              <a:gd name="adj" fmla="val 10375"/>
            </a:avLst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gray">
          <a:xfrm>
            <a:off x="1692275" y="2420938"/>
            <a:ext cx="5791200" cy="909637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97CCF3"/>
              </a:gs>
              <a:gs pos="100000">
                <a:srgbClr val="97CCF3">
                  <a:gamma/>
                  <a:tint val="40000"/>
                  <a:invGamma/>
                </a:srgbClr>
              </a:gs>
            </a:gsLst>
            <a:lin ang="0" scaled="1"/>
          </a:gra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</a:pPr>
            <a:r>
              <a:rPr kumimoji="0" lang="en-US" altLang="zh-TW" sz="2000">
                <a:latin typeface="Times New Roman" pitchFamily="18" charset="0"/>
                <a:ea typeface="標楷體" pitchFamily="65" charset="-120"/>
              </a:rPr>
              <a:t> 1950</a:t>
            </a:r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年</a:t>
            </a:r>
            <a:r>
              <a:rPr kumimoji="0" lang="zh-TW" altLang="zh-TW" sz="2000">
                <a:latin typeface="Times New Roman" pitchFamily="18" charset="0"/>
                <a:ea typeface="標楷體" pitchFamily="65" charset="-120"/>
              </a:rPr>
              <a:t>：</a:t>
            </a:r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張鳴</a:t>
            </a:r>
            <a:r>
              <a:rPr kumimoji="0" lang="en-US" altLang="zh-TW" sz="2000">
                <a:latin typeface="Times New Roman" pitchFamily="18" charset="0"/>
                <a:ea typeface="標楷體" pitchFamily="65" charset="-120"/>
              </a:rPr>
              <a:t>(</a:t>
            </a:r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驚聲</a:t>
            </a:r>
            <a:r>
              <a:rPr kumimoji="0" lang="en-US" altLang="zh-TW" sz="2000">
                <a:latin typeface="Times New Roman" pitchFamily="18" charset="0"/>
                <a:ea typeface="標楷體" pitchFamily="65" charset="-120"/>
              </a:rPr>
              <a:t>)</a:t>
            </a:r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、張建邦父子創辦淡江英語</a:t>
            </a:r>
          </a:p>
          <a:p>
            <a:pPr eaLnBrk="0" hangingPunct="0">
              <a:buFont typeface="Wingdings" pitchFamily="2" charset="2"/>
              <a:buNone/>
            </a:pPr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專科學校，是臺灣第一所私立高等學府。 </a:t>
            </a:r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gray">
          <a:xfrm>
            <a:off x="1692275" y="3648075"/>
            <a:ext cx="5791200" cy="430213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40000"/>
                  <a:invGamma/>
                </a:schemeClr>
              </a:gs>
            </a:gsLst>
            <a:lin ang="0" scaled="1"/>
          </a:gra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</a:pPr>
            <a:r>
              <a:rPr kumimoji="0" lang="en-US" altLang="zh-TW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en-US" altLang="zh-TW" sz="2000">
                <a:latin typeface="Times New Roman" pitchFamily="18" charset="0"/>
                <a:ea typeface="標楷體" pitchFamily="65" charset="-120"/>
              </a:rPr>
              <a:t>1958</a:t>
            </a:r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年</a:t>
            </a:r>
            <a:r>
              <a:rPr kumimoji="0" lang="zh-TW" altLang="zh-TW" sz="2000"/>
              <a:t>：</a:t>
            </a:r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改制為文理學院</a:t>
            </a:r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gray">
          <a:xfrm>
            <a:off x="1692275" y="4440238"/>
            <a:ext cx="5791200" cy="430212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97CCF3"/>
              </a:gs>
              <a:gs pos="100000">
                <a:srgbClr val="97CCF3">
                  <a:gamma/>
                  <a:tint val="40000"/>
                  <a:invGamma/>
                </a:srgbClr>
              </a:gs>
            </a:gsLst>
            <a:lin ang="0" scaled="1"/>
          </a:gra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</a:pPr>
            <a:r>
              <a:rPr kumimoji="0" lang="en-US" altLang="zh-TW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en-US" altLang="zh-TW" sz="2000">
                <a:latin typeface="Times New Roman" pitchFamily="18" charset="0"/>
                <a:ea typeface="標楷體" pitchFamily="65" charset="-120"/>
              </a:rPr>
              <a:t>1980</a:t>
            </a:r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年</a:t>
            </a:r>
            <a:r>
              <a:rPr kumimoji="0" lang="zh-TW" altLang="zh-TW" sz="2000"/>
              <a:t>：</a:t>
            </a:r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正名為淡江大學</a:t>
            </a: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gray">
          <a:xfrm>
            <a:off x="1692275" y="5300663"/>
            <a:ext cx="5791200" cy="720725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40000"/>
                  <a:invGamma/>
                </a:schemeClr>
              </a:gs>
            </a:gsLst>
            <a:lin ang="0" scaled="1"/>
          </a:gra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</a:pPr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迄今</a:t>
            </a:r>
            <a:r>
              <a:rPr kumimoji="0" lang="zh-TW" altLang="zh-TW" sz="2000"/>
              <a:t>：</a:t>
            </a:r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已發展成擁有淡水、台北、蘭陽、網路等</a:t>
            </a:r>
          </a:p>
          <a:p>
            <a:pPr eaLnBrk="0" hangingPunct="0">
              <a:buFont typeface="Wingdings" pitchFamily="2" charset="2"/>
              <a:buNone/>
            </a:pPr>
            <a:r>
              <a:rPr kumimoji="0" lang="en-US" altLang="zh-TW" sz="2000">
                <a:latin typeface="Times New Roman" pitchFamily="18" charset="0"/>
                <a:ea typeface="標楷體" pitchFamily="65" charset="-120"/>
              </a:rPr>
              <a:t>4</a:t>
            </a:r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個校園的綜合型大學</a:t>
            </a:r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1187450" y="1484313"/>
            <a:ext cx="6553200" cy="641350"/>
          </a:xfrm>
          <a:prstGeom prst="roundRect">
            <a:avLst>
              <a:gd name="adj" fmla="val 42181"/>
            </a:avLst>
          </a:prstGeom>
          <a:solidFill>
            <a:schemeClr val="bg1"/>
          </a:solidFill>
          <a:ln w="19050" cap="rnd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zh-TW" altLang="en-US" sz="2400">
                <a:latin typeface="標楷體" pitchFamily="65" charset="-120"/>
                <a:ea typeface="標楷體" pitchFamily="65" charset="-120"/>
              </a:rPr>
              <a:t>創校迄今重要大事紀</a:t>
            </a:r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>
            <a:off x="4284663" y="3357563"/>
            <a:ext cx="288925" cy="28733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CBCDE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39948" name="AutoShape 12"/>
          <p:cNvSpPr>
            <a:spLocks noChangeArrowheads="1"/>
          </p:cNvSpPr>
          <p:nvPr/>
        </p:nvSpPr>
        <p:spPr bwMode="auto">
          <a:xfrm>
            <a:off x="4284663" y="4149725"/>
            <a:ext cx="288925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CBCDE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39949" name="AutoShape 13"/>
          <p:cNvSpPr>
            <a:spLocks noChangeArrowheads="1"/>
          </p:cNvSpPr>
          <p:nvPr/>
        </p:nvSpPr>
        <p:spPr bwMode="auto">
          <a:xfrm>
            <a:off x="4284663" y="4941888"/>
            <a:ext cx="288925" cy="28733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CBCDE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8095-FC04-4F0E-9F93-F4371E41D511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543800" cy="936625"/>
          </a:xfrm>
        </p:spPr>
        <p:txBody>
          <a:bodyPr/>
          <a:lstStyle/>
          <a:p>
            <a:pPr algn="ctr"/>
            <a:r>
              <a:rPr lang="en-US" altLang="zh-TW" sz="4000">
                <a:solidFill>
                  <a:srgbClr val="A50021"/>
                </a:solidFill>
              </a:rPr>
              <a:t>   </a:t>
            </a:r>
            <a:r>
              <a:rPr lang="zh-TW" altLang="en-US" sz="4000">
                <a:solidFill>
                  <a:srgbClr val="A50021"/>
                </a:solidFill>
              </a:rPr>
              <a:t>組織架構</a:t>
            </a:r>
            <a:endParaRPr lang="zh-TW" altLang="en-US" sz="2400">
              <a:solidFill>
                <a:srgbClr val="666633"/>
              </a:solidFill>
            </a:endParaRPr>
          </a:p>
        </p:txBody>
      </p:sp>
      <p:graphicFrame>
        <p:nvGraphicFramePr>
          <p:cNvPr id="45068" name="Object 12"/>
          <p:cNvGraphicFramePr>
            <a:graphicFrameLocks noChangeAspect="1"/>
          </p:cNvGraphicFramePr>
          <p:nvPr>
            <p:ph idx="1"/>
          </p:nvPr>
        </p:nvGraphicFramePr>
        <p:xfrm>
          <a:off x="1403350" y="1719263"/>
          <a:ext cx="6140450" cy="4411662"/>
        </p:xfrm>
        <a:graphic>
          <a:graphicData uri="http://schemas.openxmlformats.org/presentationml/2006/ole">
            <p:oleObj spid="_x0000_s45068" name="Visio" r:id="rId3" imgW="6163830" imgH="4687936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A7AB4-9790-46F5-BC22-75C9EA959D0C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>
                <a:solidFill>
                  <a:srgbClr val="A50021"/>
                </a:solidFill>
              </a:rPr>
              <a:t>學生人數與近年變動趨勢圖</a:t>
            </a:r>
            <a:br>
              <a:rPr lang="zh-TW" altLang="en-US" sz="4000">
                <a:solidFill>
                  <a:srgbClr val="A50021"/>
                </a:solidFill>
              </a:rPr>
            </a:br>
            <a:r>
              <a:rPr lang="zh-TW" altLang="en-US" sz="2400">
                <a:solidFill>
                  <a:srgbClr val="666633"/>
                </a:solidFill>
              </a:rPr>
              <a:t>（參考淡江大學資料）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481013" y="1916113"/>
            <a:ext cx="380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TW">
                <a:latin typeface="Times New Roman" pitchFamily="18" charset="0"/>
                <a:ea typeface="標楷體" pitchFamily="65" charset="-120"/>
              </a:rPr>
              <a:t>1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、 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96-100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學年度 學生人數</a:t>
            </a:r>
          </a:p>
        </p:txBody>
      </p:sp>
      <p:graphicFrame>
        <p:nvGraphicFramePr>
          <p:cNvPr id="48201" name="Group 73"/>
          <p:cNvGraphicFramePr>
            <a:graphicFrameLocks noGrp="1"/>
          </p:cNvGraphicFramePr>
          <p:nvPr/>
        </p:nvGraphicFramePr>
        <p:xfrm>
          <a:off x="407988" y="2546350"/>
          <a:ext cx="8267700" cy="2560320"/>
        </p:xfrm>
        <a:graphic>
          <a:graphicData uri="http://schemas.openxmlformats.org/drawingml/2006/table">
            <a:tbl>
              <a:tblPr/>
              <a:tblGrid>
                <a:gridCol w="1181100"/>
                <a:gridCol w="1181100"/>
                <a:gridCol w="1181100"/>
                <a:gridCol w="1181100"/>
                <a:gridCol w="1181100"/>
                <a:gridCol w="1181100"/>
                <a:gridCol w="11811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學年度 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96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97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98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99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100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101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學生人數合計（人）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27,845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28,075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28,678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28,786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28,515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28,113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　　　　大學部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23,111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23,247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23,920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24,147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23,968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23,767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　　　　研究所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4,734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4,828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4,758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4,758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4,547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4,346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FF"/>
                    </a:solidFill>
                  </a:tcPr>
                </a:tc>
              </a:tr>
            </a:tbl>
          </a:graphicData>
        </a:graphic>
      </p:graphicFrame>
      <p:sp>
        <p:nvSpPr>
          <p:cNvPr id="48199" name="Rectangle 71"/>
          <p:cNvSpPr>
            <a:spLocks noChangeArrowheads="1"/>
          </p:cNvSpPr>
          <p:nvPr/>
        </p:nvSpPr>
        <p:spPr bwMode="auto">
          <a:xfrm>
            <a:off x="468313" y="5583238"/>
            <a:ext cx="297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zh-TW" altLang="en-US">
                <a:latin typeface="Times New Roman" pitchFamily="18" charset="0"/>
                <a:ea typeface="標楷體" pitchFamily="65" charset="-120"/>
              </a:rPr>
              <a:t>資料日期：每學年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10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月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15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日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98A4-206C-4C99-B660-2B4E7A17AC61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>
                <a:solidFill>
                  <a:srgbClr val="A50021"/>
                </a:solidFill>
              </a:rPr>
              <a:t>學生人數與近年變動趨勢圖</a:t>
            </a:r>
            <a:br>
              <a:rPr lang="zh-TW" altLang="en-US" sz="4000">
                <a:solidFill>
                  <a:srgbClr val="A50021"/>
                </a:solidFill>
              </a:rPr>
            </a:br>
            <a:r>
              <a:rPr lang="zh-TW" altLang="en-US" sz="2400">
                <a:solidFill>
                  <a:srgbClr val="666633"/>
                </a:solidFill>
              </a:rPr>
              <a:t>（參考淡江大學資料）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768350" y="1773238"/>
            <a:ext cx="380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TW">
                <a:latin typeface="Times New Roman" pitchFamily="18" charset="0"/>
                <a:ea typeface="標楷體" pitchFamily="65" charset="-120"/>
              </a:rPr>
              <a:t>2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、 學生人數近年變動趨勢圖</a:t>
            </a:r>
          </a:p>
        </p:txBody>
      </p:sp>
      <p:pic>
        <p:nvPicPr>
          <p:cNvPr id="52262" name="Picture 38" descr="1-3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0" y="2271713"/>
            <a:ext cx="5657850" cy="391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D1E5-68F0-4052-A805-56F502780421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>
                <a:solidFill>
                  <a:srgbClr val="A50021"/>
                </a:solidFill>
              </a:rPr>
              <a:t>教職員人數與近年變動趨勢圖</a:t>
            </a:r>
            <a:br>
              <a:rPr lang="zh-TW" altLang="en-US" sz="4000">
                <a:solidFill>
                  <a:srgbClr val="A50021"/>
                </a:solidFill>
              </a:rPr>
            </a:br>
            <a:r>
              <a:rPr lang="zh-TW" altLang="en-US" sz="2400">
                <a:solidFill>
                  <a:srgbClr val="666633"/>
                </a:solidFill>
              </a:rPr>
              <a:t>（參考淡江大學資料）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23850" y="1628775"/>
            <a:ext cx="155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>
                <a:latin typeface="Times New Roman" pitchFamily="18" charset="0"/>
                <a:ea typeface="標楷體" pitchFamily="65" charset="-120"/>
              </a:rPr>
              <a:t>1. 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教職員人數</a:t>
            </a:r>
          </a:p>
        </p:txBody>
      </p:sp>
      <p:graphicFrame>
        <p:nvGraphicFramePr>
          <p:cNvPr id="54383" name="Group 111"/>
          <p:cNvGraphicFramePr>
            <a:graphicFrameLocks noGrp="1"/>
          </p:cNvGraphicFramePr>
          <p:nvPr/>
        </p:nvGraphicFramePr>
        <p:xfrm>
          <a:off x="250825" y="2060575"/>
          <a:ext cx="8639175" cy="2922907"/>
        </p:xfrm>
        <a:graphic>
          <a:graphicData uri="http://schemas.openxmlformats.org/drawingml/2006/table">
            <a:tbl>
              <a:tblPr/>
              <a:tblGrid>
                <a:gridCol w="2449513"/>
                <a:gridCol w="717550"/>
                <a:gridCol w="1368425"/>
                <a:gridCol w="1366837"/>
                <a:gridCol w="1370013"/>
                <a:gridCol w="1366837"/>
              </a:tblGrid>
              <a:tr h="815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學年度 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97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98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99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100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101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教師人數合計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(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人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)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1,538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1,527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1,471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1,499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1,464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專任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791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776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813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822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827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兼任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747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751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658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677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637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專任研究人員與助教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62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60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63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67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67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專任職員、警衛、約僱人員、工友與技師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628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625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633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633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629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4369" name="Rectangle 97"/>
          <p:cNvSpPr>
            <a:spLocks noChangeArrowheads="1"/>
          </p:cNvSpPr>
          <p:nvPr/>
        </p:nvSpPr>
        <p:spPr bwMode="auto">
          <a:xfrm>
            <a:off x="323850" y="5229225"/>
            <a:ext cx="292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TW" altLang="en-US">
                <a:latin typeface="Times New Roman" pitchFamily="18" charset="0"/>
                <a:ea typeface="標楷體" pitchFamily="65" charset="-120"/>
              </a:rPr>
              <a:t>資料日期：每學年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10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月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15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日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03E3-54D7-450D-9696-45E3489804FB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>
                <a:solidFill>
                  <a:srgbClr val="A50021"/>
                </a:solidFill>
              </a:rPr>
              <a:t>學生人數與近年變動趨勢圖</a:t>
            </a:r>
            <a:br>
              <a:rPr lang="zh-TW" altLang="en-US" sz="4000">
                <a:solidFill>
                  <a:srgbClr val="A50021"/>
                </a:solidFill>
              </a:rPr>
            </a:br>
            <a:r>
              <a:rPr lang="zh-TW" altLang="en-US" sz="2400">
                <a:solidFill>
                  <a:srgbClr val="666633"/>
                </a:solidFill>
              </a:rPr>
              <a:t>（參考淡江大學資料）</a:t>
            </a:r>
          </a:p>
        </p:txBody>
      </p:sp>
      <p:pic>
        <p:nvPicPr>
          <p:cNvPr id="47113" name="Picture 9" descr="1-3-2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5150" y="2492375"/>
            <a:ext cx="5761038" cy="3665538"/>
          </a:xfrm>
          <a:noFill/>
          <a:ln/>
        </p:spPr>
      </p:pic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755650" y="1844675"/>
            <a:ext cx="380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TW">
                <a:latin typeface="Times New Roman" pitchFamily="18" charset="0"/>
                <a:ea typeface="標楷體" pitchFamily="65" charset="-120"/>
              </a:rPr>
              <a:t>2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、 教師人數近年變動趨勢圖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F67-3A40-4B53-A6E9-3B4839CEDE42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>
                <a:solidFill>
                  <a:srgbClr val="A50021"/>
                </a:solidFill>
              </a:rPr>
              <a:t>生師比與變動趨勢圖</a:t>
            </a:r>
          </a:p>
        </p:txBody>
      </p:sp>
      <p:graphicFrame>
        <p:nvGraphicFramePr>
          <p:cNvPr id="55381" name="Group 85"/>
          <p:cNvGraphicFramePr>
            <a:graphicFrameLocks noGrp="1"/>
          </p:cNvGraphicFramePr>
          <p:nvPr/>
        </p:nvGraphicFramePr>
        <p:xfrm>
          <a:off x="468313" y="2371725"/>
          <a:ext cx="7858125" cy="2787968"/>
        </p:xfrm>
        <a:graphic>
          <a:graphicData uri="http://schemas.openxmlformats.org/drawingml/2006/table">
            <a:tbl>
              <a:tblPr/>
              <a:tblGrid>
                <a:gridCol w="2312987"/>
                <a:gridCol w="271463"/>
                <a:gridCol w="952500"/>
                <a:gridCol w="1081087"/>
                <a:gridCol w="1079500"/>
                <a:gridCol w="1152525"/>
                <a:gridCol w="1008063"/>
              </a:tblGrid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學年度 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96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97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98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99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100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F5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全校生師比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（含在職專班）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29.45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27.59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28.44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26.48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25.89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日間部生師比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（不含在職專班）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20.27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23.85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23.89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21.1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20.81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備註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5E6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可補充相關文字說明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新細明體" pitchFamily="18" charset="-120"/>
                        </a:rPr>
                        <a:t>，增加讀者理解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5336" name="Rectangle 40"/>
          <p:cNvSpPr>
            <a:spLocks noChangeArrowheads="1"/>
          </p:cNvSpPr>
          <p:nvPr/>
        </p:nvSpPr>
        <p:spPr bwMode="auto">
          <a:xfrm>
            <a:off x="468313" y="5229225"/>
            <a:ext cx="235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TW" altLang="en-US">
                <a:latin typeface="Times New Roman" pitchFamily="18" charset="0"/>
                <a:ea typeface="標楷體" pitchFamily="65" charset="-120"/>
              </a:rPr>
              <a:t>資料日期：每學年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6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月</a:t>
            </a:r>
          </a:p>
        </p:txBody>
      </p:sp>
      <p:sp>
        <p:nvSpPr>
          <p:cNvPr id="55382" name="Rectangle 86"/>
          <p:cNvSpPr>
            <a:spLocks noChangeArrowheads="1"/>
          </p:cNvSpPr>
          <p:nvPr/>
        </p:nvSpPr>
        <p:spPr bwMode="auto">
          <a:xfrm>
            <a:off x="611188" y="1916113"/>
            <a:ext cx="2592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TW">
                <a:latin typeface="Times New Roman" pitchFamily="18" charset="0"/>
                <a:ea typeface="標楷體" pitchFamily="65" charset="-120"/>
              </a:rPr>
              <a:t>1.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近五年生師比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Times New Roman"/>
        <a:ea typeface="標楷體"/>
        <a:cs typeface="新細明體"/>
      </a:majorFont>
      <a:minorFont>
        <a:latin typeface="Times New Roman"/>
        <a:ea typeface="標楷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321</TotalTime>
  <Words>1919</Words>
  <Application>Microsoft Office PowerPoint</Application>
  <PresentationFormat>如螢幕大小 (4:3)</PresentationFormat>
  <Paragraphs>533</Paragraphs>
  <Slides>24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2" baseType="lpstr">
      <vt:lpstr>Arial</vt:lpstr>
      <vt:lpstr>新細明體</vt:lpstr>
      <vt:lpstr>Times New Roman</vt:lpstr>
      <vt:lpstr>標楷體</vt:lpstr>
      <vt:lpstr>Wingdings</vt:lpstr>
      <vt:lpstr>Calibri</vt:lpstr>
      <vt:lpstr>Network</vt:lpstr>
      <vt:lpstr>Microsoft Visio 繪圖</vt:lpstr>
      <vt:lpstr>○○大學</vt:lpstr>
      <vt:lpstr>大學資訊公開內容架構</vt:lpstr>
      <vt:lpstr>學校沿革（參考淡江大學資料）</vt:lpstr>
      <vt:lpstr>   組織架構</vt:lpstr>
      <vt:lpstr>學生人數與近年變動趨勢圖 （參考淡江大學資料）</vt:lpstr>
      <vt:lpstr>學生人數與近年變動趨勢圖 （參考淡江大學資料）</vt:lpstr>
      <vt:lpstr>教職員人數與近年變動趨勢圖 （參考淡江大學資料）</vt:lpstr>
      <vt:lpstr>學生人數與近年變動趨勢圖 （參考淡江大學資料）</vt:lpstr>
      <vt:lpstr>生師比與變動趨勢圖</vt:lpstr>
      <vt:lpstr>生師比與變動趨勢圖</vt:lpstr>
      <vt:lpstr>學校特色說明（參考淡江大學資料）</vt:lpstr>
      <vt:lpstr>學校SWOT分析（參考淡江大學資料）</vt:lpstr>
      <vt:lpstr>畢業生升學與就業情況 （以日本成城大學為例）</vt:lpstr>
      <vt:lpstr>其他與學校表現有關之訊息 （以淡江大學為例）</vt:lpstr>
      <vt:lpstr>近3年各項評鑑結果 （參考淡江大學資料）</vt:lpstr>
      <vt:lpstr>學校收入分析（以早稻田大學為例）</vt:lpstr>
      <vt:lpstr>學校支出分析（以早稻田大學為例）</vt:lpstr>
      <vt:lpstr>各學院收費標準</vt:lpstr>
      <vt:lpstr>各學院收費標準</vt:lpstr>
      <vt:lpstr>平均每生教學成本 </vt:lpstr>
      <vt:lpstr>學費標準占每生教學成本比率 </vt:lpstr>
      <vt:lpstr>學生在學期間教育支出估算 </vt:lpstr>
      <vt:lpstr>各項助學措施資訊 </vt:lpstr>
      <vt:lpstr>學費調整之需求與用途</vt:lpstr>
    </vt:vector>
  </TitlesOfParts>
  <Company>naer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虛擬大學</dc:title>
  <dc:creator>hsiuhsi</dc:creator>
  <cp:lastModifiedBy>User</cp:lastModifiedBy>
  <cp:revision>73</cp:revision>
  <dcterms:created xsi:type="dcterms:W3CDTF">2013-03-12T00:10:12Z</dcterms:created>
  <dcterms:modified xsi:type="dcterms:W3CDTF">2013-05-10T02:23:16Z</dcterms:modified>
</cp:coreProperties>
</file>